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31"/>
  </p:notesMasterIdLst>
  <p:sldIdLst>
    <p:sldId id="256" r:id="rId2"/>
    <p:sldId id="292" r:id="rId3"/>
    <p:sldId id="523" r:id="rId4"/>
    <p:sldId id="524" r:id="rId5"/>
    <p:sldId id="526" r:id="rId6"/>
    <p:sldId id="271" r:id="rId7"/>
    <p:sldId id="527" r:id="rId8"/>
    <p:sldId id="528" r:id="rId9"/>
    <p:sldId id="531" r:id="rId10"/>
    <p:sldId id="530" r:id="rId11"/>
    <p:sldId id="273" r:id="rId12"/>
    <p:sldId id="532" r:id="rId13"/>
    <p:sldId id="533" r:id="rId14"/>
    <p:sldId id="535" r:id="rId15"/>
    <p:sldId id="539" r:id="rId16"/>
    <p:sldId id="534" r:id="rId17"/>
    <p:sldId id="536" r:id="rId18"/>
    <p:sldId id="540" r:id="rId19"/>
    <p:sldId id="537" r:id="rId20"/>
    <p:sldId id="546" r:id="rId21"/>
    <p:sldId id="547" r:id="rId22"/>
    <p:sldId id="548" r:id="rId23"/>
    <p:sldId id="538" r:id="rId24"/>
    <p:sldId id="541" r:id="rId25"/>
    <p:sldId id="542" r:id="rId26"/>
    <p:sldId id="543" r:id="rId27"/>
    <p:sldId id="544" r:id="rId28"/>
    <p:sldId id="545" r:id="rId29"/>
    <p:sldId id="29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92" autoAdjust="0"/>
    <p:restoredTop sz="81957" autoAdjust="0"/>
  </p:normalViewPr>
  <p:slideViewPr>
    <p:cSldViewPr snapToGrid="0">
      <p:cViewPr varScale="1">
        <p:scale>
          <a:sx n="90" d="100"/>
          <a:sy n="90" d="100"/>
        </p:scale>
        <p:origin x="7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1E0596-03E6-4E48-9D9E-9E1F7A7895CD}" type="datetimeFigureOut">
              <a:rPr lang="en-MY" smtClean="0"/>
              <a:t>5/6/2020</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2D4D6-4B33-4329-B7C6-40046C656C8C}" type="slidenum">
              <a:rPr lang="en-MY" smtClean="0"/>
              <a:t>‹#›</a:t>
            </a:fld>
            <a:endParaRPr lang="en-MY"/>
          </a:p>
        </p:txBody>
      </p:sp>
    </p:spTree>
    <p:extLst>
      <p:ext uri="{BB962C8B-B14F-4D97-AF65-F5344CB8AC3E}">
        <p14:creationId xmlns:p14="http://schemas.microsoft.com/office/powerpoint/2010/main" val="563428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login.westlawasia.com/maf/wlasia/app/document?docguid=I6573BEE0E7DB11DB84C2FB11796866F2"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login.westlawasia.com/maf/wlasia/app/document?docguid=IABFD1B81E42711DA8FC2A0F0355337E9"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login.westlawasia.com/maf/wlasia/app/document?docguid=IBFD84F20E42811DA8FC2A0F0355337E9"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login.westlawasia.com/maf/wlasia/app/document?docguid=IABFD1B81E42711DA8FC2A0F0355337E9"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login.westlawasia.com/maf/wlasia/app/document?docguid=IBFD84F20E42811DA8FC2A0F0355337E9"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login.westlawasia.com/maf/wlasia/app/document?docguid=ID74260C0E42711DA8FC2A0F0355337E9"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login.westlawasia.com/maf/wlasia/app/document?docguid=IC3DBF281E42711DA8FC2A0F0355337E9" TargetMode="External"/><Relationship Id="rId4" Type="http://schemas.openxmlformats.org/officeDocument/2006/relationships/hyperlink" Target="http://login.westlawasia.com/maf/wlasia/app/document?docguid=I2442E701E42811DA8FC2A0F0355337E9"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login.westlawasia.com/maf/wlasia/app/document?docguid=I6FC74A00E42711DA8FC2A0F0355337E9"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login.westlawasia.com/maf/wlasia/app/document?docguid=I11AF63B0E42911DA8FC2A0F0355337E9" TargetMode="External"/><Relationship Id="rId4" Type="http://schemas.openxmlformats.org/officeDocument/2006/relationships/hyperlink" Target="http://login.westlawasia.com/maf/wlasia/app/document?docguid=ID74260C0E42711DA8FC2A0F0355337E9"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login.westlawasia.com/maf/wlasia/app/document?docguid=IA01F3C30E42711DA8FC2A0F0355337E9"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login.westlawasia.com/maf/wlasia/app/document?docguid=IA964BF90E43611DA8FC2A0F0355337E9" TargetMode="External"/><Relationship Id="rId3" Type="http://schemas.openxmlformats.org/officeDocument/2006/relationships/hyperlink" Target="http://login.westlawasia.com/maf/wlasia/app/document?docguid=I74B3F861E42711DA8FC2A0F0355337E9" TargetMode="External"/><Relationship Id="rId7" Type="http://schemas.openxmlformats.org/officeDocument/2006/relationships/hyperlink" Target="http://login.westlawasia.com/maf/wlasia/app/document?docguid=ID44FFBC1E42711DA8FC2A0F0355337E9"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login.westlawasia.com/maf/wlasia/app/document?docguid=I10CAEEB0189911DC9958BC067803E145" TargetMode="External"/><Relationship Id="rId5" Type="http://schemas.openxmlformats.org/officeDocument/2006/relationships/hyperlink" Target="http://login.westlawasia.com/maf/wlasia/app/document?docguid=IA5064541E42711DA8FC2A0F0355337E9" TargetMode="External"/><Relationship Id="rId10" Type="http://schemas.openxmlformats.org/officeDocument/2006/relationships/hyperlink" Target="http://login.westlawasia.com/maf/wlasia/app/document?docguid=I6FC74A00E42711DA8FC2A0F0355337E9" TargetMode="External"/><Relationship Id="rId4" Type="http://schemas.openxmlformats.org/officeDocument/2006/relationships/hyperlink" Target="http://login.westlawasia.com/maf/wlasia/app/document?docguid=I6DA22011E42711DA8FC2A0F0355337E9" TargetMode="External"/><Relationship Id="rId9" Type="http://schemas.openxmlformats.org/officeDocument/2006/relationships/hyperlink" Target="http://login.westlawasia.com/maf/wlasia/app/document?docguid=I107F64A1E42811DA8FC2A0F0355337E9"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lexisnexis.com/my/legal/search/runRemoteLink.do?A=0.49159816242981924&amp;bct=A&amp;service=citation&amp;risb=21_T25202737712&amp;langcountry=MY&amp;linkInfo=F%23MY%23USM_SL%23year%251980%25local-rule%25PUA0050%25"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lexisnexis.com/my/legal/search/runRemoteLink.do?A=0.19365204933921598&amp;bct=A&amp;service=citation&amp;risb=21_T25202737712&amp;langcountry=MY&amp;linkInfo=F%23MY%23MLJ%23vol%251%25sel1%251965%25page%25228%25year%251965%25sel2%251%25"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lexisnexis.com/my/legal/search/runRemoteLink.do?A=0.49159816242981924&amp;bct=A&amp;service=citation&amp;risb=21_T25202737712&amp;langcountry=MY&amp;linkInfo=F%23MY%23USM_SL%23year%251980%25local-rule%25PUA0050%25"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lexisnexis.com/my/legal/search/runRemoteLink.do?A=0.19365204933921598&amp;bct=A&amp;service=citation&amp;risb=21_T25202737712&amp;langcountry=MY&amp;linkInfo=F%23MY%23MLJ%23vol%251%25sel1%251965%25page%25228%25year%251965%25sel2%251%25"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lexisnexis.com/my/legal/search/runRemoteLink.do?A=0.49159816242981924&amp;bct=A&amp;service=citation&amp;risb=21_T25202737712&amp;langcountry=MY&amp;linkInfo=F%23MY%23USM_SL%23year%251980%25local-rule%25PUA0050%25"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lexisnexis.com/my/legal/search/runRemoteLink.do?A=0.19365204933921598&amp;bct=A&amp;service=citation&amp;risb=21_T25202737712&amp;langcountry=MY&amp;linkInfo=F%23MY%23MLJ%23vol%251%25sel1%251965%25page%25228%25year%251965%25sel2%251%2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BD32D4D6-4B33-4329-B7C6-40046C656C8C}" type="slidenum">
              <a:rPr lang="en-MY" smtClean="0"/>
              <a:t>1</a:t>
            </a:fld>
            <a:endParaRPr lang="en-MY"/>
          </a:p>
        </p:txBody>
      </p:sp>
    </p:spTree>
    <p:extLst>
      <p:ext uri="{BB962C8B-B14F-4D97-AF65-F5344CB8AC3E}">
        <p14:creationId xmlns:p14="http://schemas.microsoft.com/office/powerpoint/2010/main" val="237758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BD32D4D6-4B33-4329-B7C6-40046C656C8C}" type="slidenum">
              <a:rPr lang="en-MY" smtClean="0"/>
              <a:t>15</a:t>
            </a:fld>
            <a:endParaRPr lang="en-MY"/>
          </a:p>
        </p:txBody>
      </p:sp>
    </p:spTree>
    <p:extLst>
      <p:ext uri="{BB962C8B-B14F-4D97-AF65-F5344CB8AC3E}">
        <p14:creationId xmlns:p14="http://schemas.microsoft.com/office/powerpoint/2010/main" val="4053244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Before opposing a will, a probate caveat (validity of six months) with the High Court probate registry should be lodged.</a:t>
            </a:r>
          </a:p>
          <a:p>
            <a:r>
              <a:rPr lang="en-GB" sz="1200" b="0" i="0" kern="1200" dirty="0">
                <a:solidFill>
                  <a:schemeClr val="tx1"/>
                </a:solidFill>
                <a:effectLst/>
                <a:latin typeface="+mn-lt"/>
                <a:ea typeface="+mn-ea"/>
                <a:cs typeface="+mn-cs"/>
              </a:rPr>
              <a:t>The caveat acts to prevent the issuance of a grant of probate or letters of administration. Once an appearance to a warning is issued, this triggers off the commencement of contentious proceedings (Order 71 r 37) and the court has no jurisdiction to grant letters of administration. See </a:t>
            </a:r>
            <a:r>
              <a:rPr lang="en-GB" sz="1200" b="0" i="1" kern="1200" dirty="0" err="1">
                <a:solidFill>
                  <a:schemeClr val="tx1"/>
                </a:solidFill>
                <a:effectLst/>
                <a:latin typeface="+mn-lt"/>
                <a:ea typeface="+mn-ea"/>
                <a:cs typeface="+mn-cs"/>
              </a:rPr>
              <a:t>Mohideen</a:t>
            </a:r>
            <a:r>
              <a:rPr lang="en-GB" sz="1200" b="0" i="1" kern="1200" dirty="0">
                <a:solidFill>
                  <a:schemeClr val="tx1"/>
                </a:solidFill>
                <a:effectLst/>
                <a:latin typeface="+mn-lt"/>
                <a:ea typeface="+mn-ea"/>
                <a:cs typeface="+mn-cs"/>
              </a:rPr>
              <a:t> Batcha v Fatimah Bee alias Batcha </a:t>
            </a:r>
            <a:r>
              <a:rPr lang="en-GB" sz="1200" b="0" i="1" kern="1200" dirty="0" err="1">
                <a:solidFill>
                  <a:schemeClr val="tx1"/>
                </a:solidFill>
                <a:effectLst/>
                <a:latin typeface="+mn-lt"/>
                <a:ea typeface="+mn-ea"/>
                <a:cs typeface="+mn-cs"/>
              </a:rPr>
              <a:t>Ammal</a:t>
            </a:r>
            <a:r>
              <a:rPr lang="en-GB" sz="1200" b="0" i="0" kern="1200" dirty="0">
                <a:solidFill>
                  <a:schemeClr val="tx1"/>
                </a:solidFill>
                <a:effectLst/>
                <a:latin typeface="+mn-lt"/>
                <a:ea typeface="+mn-ea"/>
                <a:cs typeface="+mn-cs"/>
              </a:rPr>
              <a:t> [1946] MLJ 10 (on an application to appoint an administrator </a:t>
            </a:r>
            <a:r>
              <a:rPr lang="en-GB" sz="1200" b="0" i="1" kern="1200" dirty="0">
                <a:solidFill>
                  <a:schemeClr val="tx1"/>
                </a:solidFill>
                <a:effectLst/>
                <a:latin typeface="+mn-lt"/>
                <a:ea typeface="+mn-ea"/>
                <a:cs typeface="+mn-cs"/>
              </a:rPr>
              <a:t>pendente lite</a:t>
            </a:r>
            <a:r>
              <a:rPr lang="en-GB" sz="1200" b="0" i="0" kern="1200" dirty="0">
                <a:solidFill>
                  <a:schemeClr val="tx1"/>
                </a:solidFill>
                <a:effectLst/>
                <a:latin typeface="+mn-lt"/>
                <a:ea typeface="+mn-ea"/>
                <a:cs typeface="+mn-cs"/>
              </a:rPr>
              <a:t>); </a:t>
            </a:r>
            <a:r>
              <a:rPr lang="en-GB" sz="1200" b="0" i="1" kern="1200" dirty="0">
                <a:solidFill>
                  <a:schemeClr val="tx1"/>
                </a:solidFill>
                <a:effectLst/>
                <a:latin typeface="+mn-lt"/>
                <a:ea typeface="+mn-ea"/>
                <a:cs typeface="+mn-cs"/>
              </a:rPr>
              <a:t>sub nom Fatimah Bee alias Batcha </a:t>
            </a:r>
            <a:r>
              <a:rPr lang="en-GB" sz="1200" b="0" i="1" kern="1200" dirty="0" err="1">
                <a:solidFill>
                  <a:schemeClr val="tx1"/>
                </a:solidFill>
                <a:effectLst/>
                <a:latin typeface="+mn-lt"/>
                <a:ea typeface="+mn-ea"/>
                <a:cs typeface="+mn-cs"/>
              </a:rPr>
              <a:t>Ammal</a:t>
            </a:r>
            <a:r>
              <a:rPr lang="en-GB" sz="1200" b="0" i="1" kern="1200" dirty="0">
                <a:solidFill>
                  <a:schemeClr val="tx1"/>
                </a:solidFill>
                <a:effectLst/>
                <a:latin typeface="+mn-lt"/>
                <a:ea typeface="+mn-ea"/>
                <a:cs typeface="+mn-cs"/>
              </a:rPr>
              <a:t> v </a:t>
            </a:r>
            <a:r>
              <a:rPr lang="en-GB" sz="1200" b="0" i="1" kern="1200" dirty="0" err="1">
                <a:solidFill>
                  <a:schemeClr val="tx1"/>
                </a:solidFill>
                <a:effectLst/>
                <a:latin typeface="+mn-lt"/>
                <a:ea typeface="+mn-ea"/>
                <a:cs typeface="+mn-cs"/>
              </a:rPr>
              <a:t>Mohideen</a:t>
            </a:r>
            <a:r>
              <a:rPr lang="en-GB" sz="1200" b="0" i="1" kern="1200" dirty="0">
                <a:solidFill>
                  <a:schemeClr val="tx1"/>
                </a:solidFill>
                <a:effectLst/>
                <a:latin typeface="+mn-lt"/>
                <a:ea typeface="+mn-ea"/>
                <a:cs typeface="+mn-cs"/>
              </a:rPr>
              <a:t> Batcha, Attorney of Shaik Dawood</a:t>
            </a:r>
            <a:r>
              <a:rPr lang="en-GB" sz="1200" b="0" i="0" kern="1200" dirty="0">
                <a:solidFill>
                  <a:schemeClr val="tx1"/>
                </a:solidFill>
                <a:effectLst/>
                <a:latin typeface="+mn-lt"/>
                <a:ea typeface="+mn-ea"/>
                <a:cs typeface="+mn-cs"/>
              </a:rPr>
              <a:t> [1946] MLJ 112, CA; (referred to in </a:t>
            </a:r>
            <a:r>
              <a:rPr lang="en-GB" sz="1200" b="0" i="1" kern="1200" dirty="0">
                <a:solidFill>
                  <a:schemeClr val="tx1"/>
                </a:solidFill>
                <a:effectLst/>
                <a:latin typeface="+mn-lt"/>
                <a:ea typeface="+mn-ea"/>
                <a:cs typeface="+mn-cs"/>
              </a:rPr>
              <a:t>Re Estate of Chua Tong Boon</a:t>
            </a:r>
            <a:r>
              <a:rPr lang="en-GB" sz="1200" b="0" i="0" kern="1200" dirty="0">
                <a:solidFill>
                  <a:schemeClr val="tx1"/>
                </a:solidFill>
                <a:effectLst/>
                <a:latin typeface="+mn-lt"/>
                <a:ea typeface="+mn-ea"/>
                <a:cs typeface="+mn-cs"/>
              </a:rPr>
              <a:t> [2000] 7 MLJ 738, HC).</a:t>
            </a:r>
          </a:p>
          <a:p>
            <a:r>
              <a:rPr lang="en-GB" sz="1200" b="0" i="0" kern="1200" dirty="0">
                <a:solidFill>
                  <a:schemeClr val="tx1"/>
                </a:solidFill>
                <a:effectLst/>
                <a:latin typeface="+mn-lt"/>
                <a:ea typeface="+mn-ea"/>
                <a:cs typeface="+mn-cs"/>
              </a:rPr>
              <a:t>The caveat may be renewable every six months or by the filing of a fresh caveat. Upon the caveat being warned and appearance entered to the warning, the caveat remains in force from the time the action is commenced up to the court’s determination as to who is entitled to representation (Order 71 r 40(c)).</a:t>
            </a:r>
          </a:p>
          <a:p>
            <a:r>
              <a:rPr lang="en-GB" sz="1200" b="0" i="0" kern="1200" dirty="0">
                <a:solidFill>
                  <a:schemeClr val="tx1"/>
                </a:solidFill>
                <a:effectLst/>
                <a:latin typeface="+mn-lt"/>
                <a:ea typeface="+mn-ea"/>
                <a:cs typeface="+mn-cs"/>
              </a:rPr>
              <a:t>The </a:t>
            </a:r>
            <a:r>
              <a:rPr lang="en-GB" sz="1200" b="0" i="0" kern="1200" dirty="0" err="1">
                <a:solidFill>
                  <a:schemeClr val="tx1"/>
                </a:solidFill>
                <a:effectLst/>
                <a:latin typeface="+mn-lt"/>
                <a:ea typeface="+mn-ea"/>
                <a:cs typeface="+mn-cs"/>
              </a:rPr>
              <a:t>lodgment</a:t>
            </a:r>
            <a:r>
              <a:rPr lang="en-GB" sz="1200" b="0" i="0" kern="1200" dirty="0">
                <a:solidFill>
                  <a:schemeClr val="tx1"/>
                </a:solidFill>
                <a:effectLst/>
                <a:latin typeface="+mn-lt"/>
                <a:ea typeface="+mn-ea"/>
                <a:cs typeface="+mn-cs"/>
              </a:rPr>
              <a:t> of a caveat after the letters of administration had already been issued is wrong in law and serves no purpose: </a:t>
            </a:r>
            <a:r>
              <a:rPr lang="en-GB" sz="1200" b="0" i="1" kern="1200" dirty="0" err="1">
                <a:solidFill>
                  <a:schemeClr val="tx1"/>
                </a:solidFill>
                <a:effectLst/>
                <a:latin typeface="+mn-lt"/>
                <a:ea typeface="+mn-ea"/>
                <a:cs typeface="+mn-cs"/>
              </a:rPr>
              <a:t>Priyakumary</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Muthucumaru</a:t>
            </a:r>
            <a:r>
              <a:rPr lang="en-GB" sz="1200" b="0" i="1" kern="1200" dirty="0">
                <a:solidFill>
                  <a:schemeClr val="tx1"/>
                </a:solidFill>
                <a:effectLst/>
                <a:latin typeface="+mn-lt"/>
                <a:ea typeface="+mn-ea"/>
                <a:cs typeface="+mn-cs"/>
              </a:rPr>
              <a:t> &amp; Anor v </a:t>
            </a:r>
            <a:r>
              <a:rPr lang="en-GB" sz="1200" b="0" i="1" kern="1200" dirty="0" err="1">
                <a:solidFill>
                  <a:schemeClr val="tx1"/>
                </a:solidFill>
                <a:effectLst/>
                <a:latin typeface="+mn-lt"/>
                <a:ea typeface="+mn-ea"/>
                <a:cs typeface="+mn-cs"/>
              </a:rPr>
              <a:t>Gunasingam</a:t>
            </a:r>
            <a:r>
              <a:rPr lang="en-GB" sz="1200" b="0" i="1" kern="1200" dirty="0">
                <a:solidFill>
                  <a:schemeClr val="tx1"/>
                </a:solidFill>
                <a:effectLst/>
                <a:latin typeface="+mn-lt"/>
                <a:ea typeface="+mn-ea"/>
                <a:cs typeface="+mn-cs"/>
              </a:rPr>
              <a:t> a/l </a:t>
            </a:r>
            <a:r>
              <a:rPr lang="en-GB" sz="1200" b="0" i="1" kern="1200" dirty="0" err="1">
                <a:solidFill>
                  <a:schemeClr val="tx1"/>
                </a:solidFill>
                <a:effectLst/>
                <a:latin typeface="+mn-lt"/>
                <a:ea typeface="+mn-ea"/>
                <a:cs typeface="+mn-cs"/>
              </a:rPr>
              <a:t>Ramasingam</a:t>
            </a:r>
            <a:r>
              <a:rPr lang="en-GB" sz="1200" b="0" i="1" kern="1200" dirty="0">
                <a:solidFill>
                  <a:schemeClr val="tx1"/>
                </a:solidFill>
                <a:effectLst/>
                <a:latin typeface="+mn-lt"/>
                <a:ea typeface="+mn-ea"/>
                <a:cs typeface="+mn-cs"/>
              </a:rPr>
              <a:t> (a bankrupt)</a:t>
            </a:r>
            <a:r>
              <a:rPr lang="en-GB" sz="1200" b="0" i="0" kern="1200" dirty="0">
                <a:solidFill>
                  <a:schemeClr val="tx1"/>
                </a:solidFill>
                <a:effectLst/>
                <a:latin typeface="+mn-lt"/>
                <a:ea typeface="+mn-ea"/>
                <a:cs typeface="+mn-cs"/>
              </a:rPr>
              <a:t> [2006] 6 AMR 226; [2006] 6 MLJ 511, CA.</a:t>
            </a:r>
          </a:p>
          <a:p>
            <a:r>
              <a:rPr lang="en-GB" sz="1200" b="0" i="0" kern="1200" dirty="0">
                <a:solidFill>
                  <a:schemeClr val="tx1"/>
                </a:solidFill>
                <a:effectLst/>
                <a:latin typeface="+mn-lt"/>
                <a:ea typeface="+mn-ea"/>
                <a:cs typeface="+mn-cs"/>
              </a:rPr>
              <a:t>On the steps to be taken after the lodgement of a caveat leading to contentious proceedings, see Order 71 r 37.</a:t>
            </a:r>
          </a:p>
          <a:p>
            <a:r>
              <a:rPr lang="en-GB" sz="1200" b="0" i="0" kern="1200" dirty="0">
                <a:solidFill>
                  <a:schemeClr val="tx1"/>
                </a:solidFill>
                <a:effectLst/>
                <a:latin typeface="+mn-lt"/>
                <a:ea typeface="+mn-ea"/>
                <a:cs typeface="+mn-cs"/>
              </a:rPr>
              <a:t>In </a:t>
            </a:r>
            <a:r>
              <a:rPr lang="en-GB" sz="1200" b="0" i="1" kern="1200" dirty="0">
                <a:solidFill>
                  <a:schemeClr val="tx1"/>
                </a:solidFill>
                <a:effectLst/>
                <a:latin typeface="+mn-lt"/>
                <a:ea typeface="+mn-ea"/>
                <a:cs typeface="+mn-cs"/>
              </a:rPr>
              <a:t>Mohamed </a:t>
            </a:r>
            <a:r>
              <a:rPr lang="en-GB" sz="1200" b="0" i="1" kern="1200" dirty="0" err="1">
                <a:solidFill>
                  <a:schemeClr val="tx1"/>
                </a:solidFill>
                <a:effectLst/>
                <a:latin typeface="+mn-lt"/>
                <a:ea typeface="+mn-ea"/>
                <a:cs typeface="+mn-cs"/>
              </a:rPr>
              <a:t>Daud</a:t>
            </a:r>
            <a:r>
              <a:rPr lang="en-GB" sz="1200" b="0" i="1" kern="1200" dirty="0">
                <a:solidFill>
                  <a:schemeClr val="tx1"/>
                </a:solidFill>
                <a:effectLst/>
                <a:latin typeface="+mn-lt"/>
                <a:ea typeface="+mn-ea"/>
                <a:cs typeface="+mn-cs"/>
              </a:rPr>
              <a:t> bin Haji Mohamed Tahir v </a:t>
            </a:r>
            <a:r>
              <a:rPr lang="en-GB" sz="1200" b="0" i="1" kern="1200" dirty="0" err="1">
                <a:solidFill>
                  <a:schemeClr val="tx1"/>
                </a:solidFill>
                <a:effectLst/>
                <a:latin typeface="+mn-lt"/>
                <a:ea typeface="+mn-ea"/>
                <a:cs typeface="+mn-cs"/>
              </a:rPr>
              <a:t>Habibah</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bt</a:t>
            </a:r>
            <a:r>
              <a:rPr lang="en-GB" sz="1200" b="0" i="1" kern="1200" dirty="0">
                <a:solidFill>
                  <a:schemeClr val="tx1"/>
                </a:solidFill>
                <a:effectLst/>
                <a:latin typeface="+mn-lt"/>
                <a:ea typeface="+mn-ea"/>
                <a:cs typeface="+mn-cs"/>
              </a:rPr>
              <a:t> Badu Rahman</a:t>
            </a:r>
            <a:r>
              <a:rPr lang="en-GB" sz="1200" b="0" i="0" kern="1200" dirty="0">
                <a:solidFill>
                  <a:schemeClr val="tx1"/>
                </a:solidFill>
                <a:effectLst/>
                <a:latin typeface="+mn-lt"/>
                <a:ea typeface="+mn-ea"/>
                <a:cs typeface="+mn-cs"/>
              </a:rPr>
              <a:t> [1959] MLJ 55, failure to keep an effective caveat in force precluded defendants from opposing the grant of letters of administration.</a:t>
            </a:r>
          </a:p>
          <a:p>
            <a:br>
              <a:rPr lang="en-GB" dirty="0"/>
            </a:br>
            <a:endParaRPr lang="en-MY" dirty="0"/>
          </a:p>
        </p:txBody>
      </p:sp>
      <p:sp>
        <p:nvSpPr>
          <p:cNvPr id="4" name="Slide Number Placeholder 3"/>
          <p:cNvSpPr>
            <a:spLocks noGrp="1"/>
          </p:cNvSpPr>
          <p:nvPr>
            <p:ph type="sldNum" sz="quarter" idx="5"/>
          </p:nvPr>
        </p:nvSpPr>
        <p:spPr/>
        <p:txBody>
          <a:bodyPr/>
          <a:lstStyle/>
          <a:p>
            <a:fld id="{BD32D4D6-4B33-4329-B7C6-40046C656C8C}" type="slidenum">
              <a:rPr lang="en-MY" smtClean="0"/>
              <a:t>16</a:t>
            </a:fld>
            <a:endParaRPr lang="en-MY"/>
          </a:p>
        </p:txBody>
      </p:sp>
    </p:spTree>
    <p:extLst>
      <p:ext uri="{BB962C8B-B14F-4D97-AF65-F5344CB8AC3E}">
        <p14:creationId xmlns:p14="http://schemas.microsoft.com/office/powerpoint/2010/main" val="4004138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sz="1200" b="1" i="0" kern="1200" dirty="0">
                <a:solidFill>
                  <a:schemeClr val="tx1"/>
                </a:solidFill>
                <a:effectLst/>
                <a:latin typeface="+mn-lt"/>
                <a:ea typeface="+mn-ea"/>
                <a:cs typeface="+mn-cs"/>
              </a:rPr>
            </a:br>
            <a:r>
              <a:rPr lang="en-GB" sz="1200" b="1" i="0" kern="1200" dirty="0">
                <a:solidFill>
                  <a:schemeClr val="tx1"/>
                </a:solidFill>
                <a:effectLst/>
                <a:latin typeface="+mn-lt"/>
                <a:ea typeface="+mn-ea"/>
                <a:cs typeface="+mn-cs"/>
              </a:rPr>
              <a:t>Prior caveat not required—</a:t>
            </a:r>
            <a:r>
              <a:rPr lang="en-GB" sz="1200" b="0" i="0" kern="1200" dirty="0">
                <a:solidFill>
                  <a:schemeClr val="tx1"/>
                </a:solidFill>
                <a:effectLst/>
                <a:latin typeface="+mn-lt"/>
                <a:ea typeface="+mn-ea"/>
                <a:cs typeface="+mn-cs"/>
              </a:rPr>
              <a:t>Prior entry of a probate caveat (see Order 71 r 37(3)) is not required for issuance of a citation: see </a:t>
            </a:r>
            <a:r>
              <a:rPr lang="en-GB" sz="1200" b="0" i="1" kern="1200" dirty="0">
                <a:solidFill>
                  <a:schemeClr val="tx1"/>
                </a:solidFill>
                <a:effectLst/>
                <a:latin typeface="+mn-lt"/>
                <a:ea typeface="+mn-ea"/>
                <a:cs typeface="+mn-cs"/>
              </a:rPr>
              <a:t>Re the Estate of Yap Hong Kai, </a:t>
            </a:r>
            <a:r>
              <a:rPr lang="en-GB" sz="1200" b="0" i="1" kern="1200" dirty="0" err="1">
                <a:solidFill>
                  <a:schemeClr val="tx1"/>
                </a:solidFill>
                <a:effectLst/>
                <a:latin typeface="+mn-lt"/>
                <a:ea typeface="+mn-ea"/>
                <a:cs typeface="+mn-cs"/>
              </a:rPr>
              <a:t>decd</a:t>
            </a:r>
            <a:r>
              <a:rPr lang="en-GB" sz="1200" b="0" i="1" kern="1200" dirty="0">
                <a:solidFill>
                  <a:schemeClr val="tx1"/>
                </a:solidFill>
                <a:effectLst/>
                <a:latin typeface="+mn-lt"/>
                <a:ea typeface="+mn-ea"/>
                <a:cs typeface="+mn-cs"/>
              </a:rPr>
              <a:t> (Yap Teck </a:t>
            </a:r>
            <a:r>
              <a:rPr lang="en-GB" sz="1200" b="0" i="1" kern="1200" dirty="0" err="1">
                <a:solidFill>
                  <a:schemeClr val="tx1"/>
                </a:solidFill>
                <a:effectLst/>
                <a:latin typeface="+mn-lt"/>
                <a:ea typeface="+mn-ea"/>
                <a:cs typeface="+mn-cs"/>
              </a:rPr>
              <a:t>Ngian</a:t>
            </a:r>
            <a:r>
              <a:rPr lang="en-GB" sz="1200" b="0" i="1" kern="1200" dirty="0">
                <a:solidFill>
                  <a:schemeClr val="tx1"/>
                </a:solidFill>
                <a:effectLst/>
                <a:latin typeface="+mn-lt"/>
                <a:ea typeface="+mn-ea"/>
                <a:cs typeface="+mn-cs"/>
              </a:rPr>
              <a:t>, Petitioner)</a:t>
            </a:r>
            <a:r>
              <a:rPr lang="en-GB" sz="1200" b="0" i="0" kern="1200" dirty="0">
                <a:solidFill>
                  <a:schemeClr val="tx1"/>
                </a:solidFill>
                <a:effectLst/>
                <a:latin typeface="+mn-lt"/>
                <a:ea typeface="+mn-ea"/>
                <a:cs typeface="+mn-cs"/>
              </a:rPr>
              <a:t> [2002] 5 MLJ 189.</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Citation to be issued prior to writ action—</a:t>
            </a:r>
            <a:r>
              <a:rPr lang="en-GB" sz="1200" b="0" i="0" kern="1200" dirty="0">
                <a:solidFill>
                  <a:schemeClr val="tx1"/>
                </a:solidFill>
                <a:effectLst/>
                <a:latin typeface="+mn-lt"/>
                <a:ea typeface="+mn-ea"/>
                <a:cs typeface="+mn-cs"/>
              </a:rPr>
              <a:t>In the case of </a:t>
            </a:r>
            <a:r>
              <a:rPr lang="en-GB" sz="1200" b="0" i="1" kern="1200" dirty="0" err="1">
                <a:solidFill>
                  <a:schemeClr val="tx1"/>
                </a:solidFill>
                <a:effectLst/>
                <a:latin typeface="+mn-lt"/>
                <a:ea typeface="+mn-ea"/>
                <a:cs typeface="+mn-cs"/>
              </a:rPr>
              <a:t>Gunasingam</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Ramasingam</a:t>
            </a:r>
            <a:r>
              <a:rPr lang="en-GB" sz="1200" b="0" i="1" kern="1200" dirty="0">
                <a:solidFill>
                  <a:schemeClr val="tx1"/>
                </a:solidFill>
                <a:effectLst/>
                <a:latin typeface="+mn-lt"/>
                <a:ea typeface="+mn-ea"/>
                <a:cs typeface="+mn-cs"/>
              </a:rPr>
              <a:t> v </a:t>
            </a:r>
            <a:r>
              <a:rPr lang="en-GB" sz="1200" b="0" i="1" kern="1200" dirty="0" err="1">
                <a:solidFill>
                  <a:schemeClr val="tx1"/>
                </a:solidFill>
                <a:effectLst/>
                <a:latin typeface="+mn-lt"/>
                <a:ea typeface="+mn-ea"/>
                <a:cs typeface="+mn-cs"/>
              </a:rPr>
              <a:t>Priyakumary</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Muthucumaru</a:t>
            </a:r>
            <a:r>
              <a:rPr lang="en-GB" sz="1200" b="0" i="1" kern="1200" dirty="0">
                <a:solidFill>
                  <a:schemeClr val="tx1"/>
                </a:solidFill>
                <a:effectLst/>
                <a:latin typeface="+mn-lt"/>
                <a:ea typeface="+mn-ea"/>
                <a:cs typeface="+mn-cs"/>
              </a:rPr>
              <a:t> &amp; 3 </a:t>
            </a:r>
            <a:r>
              <a:rPr lang="en-GB" sz="1200" b="0" i="1" kern="1200" dirty="0" err="1">
                <a:solidFill>
                  <a:schemeClr val="tx1"/>
                </a:solidFill>
                <a:effectLst/>
                <a:latin typeface="+mn-lt"/>
                <a:ea typeface="+mn-ea"/>
                <a:cs typeface="+mn-cs"/>
              </a:rPr>
              <a:t>Ors</a:t>
            </a:r>
            <a:r>
              <a:rPr lang="en-GB" sz="1200" b="0" i="0" kern="1200" dirty="0">
                <a:solidFill>
                  <a:schemeClr val="tx1"/>
                </a:solidFill>
                <a:effectLst/>
                <a:latin typeface="+mn-lt"/>
                <a:ea typeface="+mn-ea"/>
                <a:cs typeface="+mn-cs"/>
              </a:rPr>
              <a:t> [2013] 6 AMR 582; [2013] 1 LNS 787 the court applied </a:t>
            </a:r>
            <a:r>
              <a:rPr lang="en-GB" sz="1200" b="0" i="1" kern="1200" dirty="0">
                <a:solidFill>
                  <a:schemeClr val="tx1"/>
                </a:solidFill>
                <a:effectLst/>
                <a:latin typeface="+mn-lt"/>
                <a:ea typeface="+mn-ea"/>
                <a:cs typeface="+mn-cs"/>
              </a:rPr>
              <a:t>Yap Teck </a:t>
            </a:r>
            <a:r>
              <a:rPr lang="en-GB" sz="1200" b="0" i="1" kern="1200" dirty="0" err="1">
                <a:solidFill>
                  <a:schemeClr val="tx1"/>
                </a:solidFill>
                <a:effectLst/>
                <a:latin typeface="+mn-lt"/>
                <a:ea typeface="+mn-ea"/>
                <a:cs typeface="+mn-cs"/>
              </a:rPr>
              <a:t>Ngian</a:t>
            </a:r>
            <a:r>
              <a:rPr lang="en-GB" sz="1200" b="0" i="1" kern="1200" dirty="0">
                <a:solidFill>
                  <a:schemeClr val="tx1"/>
                </a:solidFill>
                <a:effectLst/>
                <a:latin typeface="+mn-lt"/>
                <a:ea typeface="+mn-ea"/>
                <a:cs typeface="+mn-cs"/>
              </a:rPr>
              <a:t> v Yap Hong Lang @ Yap Fong Mei &amp; </a:t>
            </a:r>
            <a:r>
              <a:rPr lang="en-GB" sz="1200" b="0" i="1" kern="1200" dirty="0" err="1">
                <a:solidFill>
                  <a:schemeClr val="tx1"/>
                </a:solidFill>
                <a:effectLst/>
                <a:latin typeface="+mn-lt"/>
                <a:ea typeface="+mn-ea"/>
                <a:cs typeface="+mn-cs"/>
              </a:rPr>
              <a:t>Ors</a:t>
            </a:r>
            <a:r>
              <a:rPr lang="en-GB" sz="1200" b="0" i="0" kern="1200" dirty="0">
                <a:solidFill>
                  <a:schemeClr val="tx1"/>
                </a:solidFill>
                <a:effectLst/>
                <a:latin typeface="+mn-lt"/>
                <a:ea typeface="+mn-ea"/>
                <a:cs typeface="+mn-cs"/>
              </a:rPr>
              <a:t> [2007] 5 AMR 269; [2007] 5 MLJ 756, FC, and struck out the plaintiff’s writ action for non-compliance with Order 72 r 7, i.e. failure to issue a citation prior to commencing a writ action. However, the High Court in </a:t>
            </a:r>
            <a:r>
              <a:rPr lang="en-GB" sz="1200" b="0" i="1" kern="1200" dirty="0" err="1">
                <a:solidFill>
                  <a:schemeClr val="tx1"/>
                </a:solidFill>
                <a:effectLst/>
                <a:latin typeface="+mn-lt"/>
                <a:ea typeface="+mn-ea"/>
                <a:cs typeface="+mn-cs"/>
              </a:rPr>
              <a:t>Guindarajoo</a:t>
            </a:r>
            <a:r>
              <a:rPr lang="en-GB" sz="1200" b="0" i="1" kern="1200" dirty="0">
                <a:solidFill>
                  <a:schemeClr val="tx1"/>
                </a:solidFill>
                <a:effectLst/>
                <a:latin typeface="+mn-lt"/>
                <a:ea typeface="+mn-ea"/>
                <a:cs typeface="+mn-cs"/>
              </a:rPr>
              <a:t> a/l </a:t>
            </a:r>
            <a:r>
              <a:rPr lang="en-GB" sz="1200" b="0" i="1" kern="1200" dirty="0" err="1">
                <a:solidFill>
                  <a:schemeClr val="tx1"/>
                </a:solidFill>
                <a:effectLst/>
                <a:latin typeface="+mn-lt"/>
                <a:ea typeface="+mn-ea"/>
                <a:cs typeface="+mn-cs"/>
              </a:rPr>
              <a:t>Vegadason</a:t>
            </a:r>
            <a:r>
              <a:rPr lang="en-GB" sz="1200" b="0" i="1" kern="1200" dirty="0">
                <a:solidFill>
                  <a:schemeClr val="tx1"/>
                </a:solidFill>
                <a:effectLst/>
                <a:latin typeface="+mn-lt"/>
                <a:ea typeface="+mn-ea"/>
                <a:cs typeface="+mn-cs"/>
              </a:rPr>
              <a:t> v </a:t>
            </a:r>
            <a:r>
              <a:rPr lang="en-GB" sz="1200" b="0" i="1" kern="1200" dirty="0" err="1">
                <a:solidFill>
                  <a:schemeClr val="tx1"/>
                </a:solidFill>
                <a:effectLst/>
                <a:latin typeface="+mn-lt"/>
                <a:ea typeface="+mn-ea"/>
                <a:cs typeface="+mn-cs"/>
              </a:rPr>
              <a:t>Satgunasingam</a:t>
            </a:r>
            <a:r>
              <a:rPr lang="en-GB" sz="1200" b="0" i="1" kern="1200" dirty="0">
                <a:solidFill>
                  <a:schemeClr val="tx1"/>
                </a:solidFill>
                <a:effectLst/>
                <a:latin typeface="+mn-lt"/>
                <a:ea typeface="+mn-ea"/>
                <a:cs typeface="+mn-cs"/>
              </a:rPr>
              <a:t> a/l </a:t>
            </a:r>
            <a:r>
              <a:rPr lang="en-GB" sz="1200" b="0" i="1" kern="1200" dirty="0" err="1">
                <a:solidFill>
                  <a:schemeClr val="tx1"/>
                </a:solidFill>
                <a:effectLst/>
                <a:latin typeface="+mn-lt"/>
                <a:ea typeface="+mn-ea"/>
                <a:cs typeface="+mn-cs"/>
              </a:rPr>
              <a:t>Balasingam</a:t>
            </a:r>
            <a:r>
              <a:rPr lang="en-GB" sz="1200" b="0" i="0" kern="1200" dirty="0">
                <a:solidFill>
                  <a:schemeClr val="tx1"/>
                </a:solidFill>
                <a:effectLst/>
                <a:latin typeface="+mn-lt"/>
                <a:ea typeface="+mn-ea"/>
                <a:cs typeface="+mn-cs"/>
              </a:rPr>
              <a:t> [2014] 5 AMR 85; [2014] 1 LNS 866, HC held that as the defendant did not suffer any prejudice or damage by reason of the plaintiff’s non-compliance with Order 72 r 2(3) and failed to raise any objections for the last 10 years, he had waived his right to so object. The court held that such non-compliance unaccompanied by proof of prejudice or damage is not fatal to the writ.</a:t>
            </a:r>
          </a:p>
          <a:p>
            <a:endParaRPr lang="en-MY" dirty="0"/>
          </a:p>
          <a:p>
            <a:endParaRPr lang="en-MY" dirty="0"/>
          </a:p>
          <a:p>
            <a:r>
              <a:rPr lang="en-GB" sz="1200" b="0" i="0" kern="1200" dirty="0">
                <a:solidFill>
                  <a:schemeClr val="tx1"/>
                </a:solidFill>
                <a:effectLst/>
                <a:latin typeface="+mn-lt"/>
                <a:ea typeface="+mn-ea"/>
                <a:cs typeface="+mn-cs"/>
              </a:rPr>
              <a:t>The filing of the citation needs to be accompanied by an affidavit verifying facts in the citation in compliance with r 8(2). There is no determination on the full merits, which is only to be heard at the trial proper of the probate action.</a:t>
            </a:r>
          </a:p>
          <a:p>
            <a:r>
              <a:rPr lang="en-GB" sz="1200" b="0" i="0" kern="1200" dirty="0">
                <a:solidFill>
                  <a:schemeClr val="tx1"/>
                </a:solidFill>
                <a:effectLst/>
                <a:latin typeface="+mn-lt"/>
                <a:ea typeface="+mn-ea"/>
                <a:cs typeface="+mn-cs"/>
              </a:rPr>
              <a:t>See </a:t>
            </a:r>
            <a:r>
              <a:rPr lang="en-GB" sz="1200" b="0" i="1" kern="1200" dirty="0">
                <a:solidFill>
                  <a:schemeClr val="tx1"/>
                </a:solidFill>
                <a:effectLst/>
                <a:latin typeface="+mn-lt"/>
                <a:ea typeface="+mn-ea"/>
                <a:cs typeface="+mn-cs"/>
              </a:rPr>
              <a:t>Re the Estate of Yap Hong Kai, </a:t>
            </a:r>
            <a:r>
              <a:rPr lang="en-GB" sz="1200" b="0" i="1" kern="1200" dirty="0" err="1">
                <a:solidFill>
                  <a:schemeClr val="tx1"/>
                </a:solidFill>
                <a:effectLst/>
                <a:latin typeface="+mn-lt"/>
                <a:ea typeface="+mn-ea"/>
                <a:cs typeface="+mn-cs"/>
              </a:rPr>
              <a:t>decd</a:t>
            </a:r>
            <a:r>
              <a:rPr lang="en-GB" sz="1200" b="0" i="1" kern="1200" dirty="0">
                <a:solidFill>
                  <a:schemeClr val="tx1"/>
                </a:solidFill>
                <a:effectLst/>
                <a:latin typeface="+mn-lt"/>
                <a:ea typeface="+mn-ea"/>
                <a:cs typeface="+mn-cs"/>
              </a:rPr>
              <a:t> (Yap Teck </a:t>
            </a:r>
            <a:r>
              <a:rPr lang="en-GB" sz="1200" b="0" i="1" kern="1200" dirty="0" err="1">
                <a:solidFill>
                  <a:schemeClr val="tx1"/>
                </a:solidFill>
                <a:effectLst/>
                <a:latin typeface="+mn-lt"/>
                <a:ea typeface="+mn-ea"/>
                <a:cs typeface="+mn-cs"/>
              </a:rPr>
              <a:t>Ngian</a:t>
            </a:r>
            <a:r>
              <a:rPr lang="en-GB" sz="1200" b="0" i="1" kern="1200" dirty="0">
                <a:solidFill>
                  <a:schemeClr val="tx1"/>
                </a:solidFill>
                <a:effectLst/>
                <a:latin typeface="+mn-lt"/>
                <a:ea typeface="+mn-ea"/>
                <a:cs typeface="+mn-cs"/>
              </a:rPr>
              <a:t>, Petitioner)</a:t>
            </a:r>
            <a:r>
              <a:rPr lang="en-GB" sz="1200" b="0" i="0" kern="1200" dirty="0">
                <a:solidFill>
                  <a:schemeClr val="tx1"/>
                </a:solidFill>
                <a:effectLst/>
                <a:latin typeface="+mn-lt"/>
                <a:ea typeface="+mn-ea"/>
                <a:cs typeface="+mn-cs"/>
              </a:rPr>
              <a:t> [2002] 5 MLJ 189 HC; </a:t>
            </a:r>
            <a:r>
              <a:rPr lang="en-GB" sz="1200" b="0" i="1" kern="1200" dirty="0">
                <a:solidFill>
                  <a:schemeClr val="tx1"/>
                </a:solidFill>
                <a:effectLst/>
                <a:latin typeface="+mn-lt"/>
                <a:ea typeface="+mn-ea"/>
                <a:cs typeface="+mn-cs"/>
              </a:rPr>
              <a:t>Yap Teck </a:t>
            </a:r>
            <a:r>
              <a:rPr lang="en-GB" sz="1200" b="0" i="1" kern="1200" dirty="0" err="1">
                <a:solidFill>
                  <a:schemeClr val="tx1"/>
                </a:solidFill>
                <a:effectLst/>
                <a:latin typeface="+mn-lt"/>
                <a:ea typeface="+mn-ea"/>
                <a:cs typeface="+mn-cs"/>
              </a:rPr>
              <a:t>Ngian</a:t>
            </a:r>
            <a:r>
              <a:rPr lang="en-GB" sz="1200" b="0" i="1" kern="1200" dirty="0">
                <a:solidFill>
                  <a:schemeClr val="tx1"/>
                </a:solidFill>
                <a:effectLst/>
                <a:latin typeface="+mn-lt"/>
                <a:ea typeface="+mn-ea"/>
                <a:cs typeface="+mn-cs"/>
              </a:rPr>
              <a:t> v Yap Hong Lang @ Yap Fong Mei &amp; 2 </a:t>
            </a:r>
            <a:r>
              <a:rPr lang="en-GB" sz="1200" b="0" i="1" kern="1200" dirty="0" err="1">
                <a:solidFill>
                  <a:schemeClr val="tx1"/>
                </a:solidFill>
                <a:effectLst/>
                <a:latin typeface="+mn-lt"/>
                <a:ea typeface="+mn-ea"/>
                <a:cs typeface="+mn-cs"/>
              </a:rPr>
              <a:t>Ors</a:t>
            </a:r>
            <a:r>
              <a:rPr lang="en-GB" sz="1200" b="0" i="0" kern="1200" dirty="0">
                <a:solidFill>
                  <a:schemeClr val="tx1"/>
                </a:solidFill>
                <a:effectLst/>
                <a:latin typeface="+mn-lt"/>
                <a:ea typeface="+mn-ea"/>
                <a:cs typeface="+mn-cs"/>
              </a:rPr>
              <a:t> [2007] 5 AMR 269; [2007] 5 MLJ 756, FC; </a:t>
            </a:r>
            <a:r>
              <a:rPr lang="en-GB" sz="1200" b="0" i="1" kern="1200" dirty="0" err="1">
                <a:solidFill>
                  <a:schemeClr val="tx1"/>
                </a:solidFill>
                <a:effectLst/>
                <a:latin typeface="+mn-lt"/>
                <a:ea typeface="+mn-ea"/>
                <a:cs typeface="+mn-cs"/>
              </a:rPr>
              <a:t>Seah</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Keok</a:t>
            </a:r>
            <a:r>
              <a:rPr lang="en-GB" sz="1200" b="0" i="1" kern="1200" dirty="0">
                <a:solidFill>
                  <a:schemeClr val="tx1"/>
                </a:solidFill>
                <a:effectLst/>
                <a:latin typeface="+mn-lt"/>
                <a:ea typeface="+mn-ea"/>
                <a:cs typeface="+mn-cs"/>
              </a:rPr>
              <a:t> Chiang v </a:t>
            </a:r>
            <a:r>
              <a:rPr lang="en-GB" sz="1200" b="0" i="1" kern="1200" dirty="0" err="1">
                <a:solidFill>
                  <a:schemeClr val="tx1"/>
                </a:solidFill>
                <a:effectLst/>
                <a:latin typeface="+mn-lt"/>
                <a:ea typeface="+mn-ea"/>
                <a:cs typeface="+mn-cs"/>
              </a:rPr>
              <a:t>Seah</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Swee</a:t>
            </a:r>
            <a:r>
              <a:rPr lang="en-GB" sz="1200" b="0" i="1" kern="1200" dirty="0">
                <a:solidFill>
                  <a:schemeClr val="tx1"/>
                </a:solidFill>
                <a:effectLst/>
                <a:latin typeface="+mn-lt"/>
                <a:ea typeface="+mn-ea"/>
                <a:cs typeface="+mn-cs"/>
              </a:rPr>
              <a:t> Mong</a:t>
            </a:r>
            <a:r>
              <a:rPr lang="en-GB" sz="1200" b="0" i="0" kern="1200" dirty="0">
                <a:solidFill>
                  <a:schemeClr val="tx1"/>
                </a:solidFill>
                <a:effectLst/>
                <a:latin typeface="+mn-lt"/>
                <a:ea typeface="+mn-ea"/>
                <a:cs typeface="+mn-cs"/>
              </a:rPr>
              <a:t> [2009] MLJU 139; </a:t>
            </a:r>
            <a:r>
              <a:rPr lang="en-GB" sz="1200" b="0" i="1" kern="1200" dirty="0" err="1">
                <a:solidFill>
                  <a:schemeClr val="tx1"/>
                </a:solidFill>
                <a:effectLst/>
                <a:latin typeface="+mn-lt"/>
                <a:ea typeface="+mn-ea"/>
                <a:cs typeface="+mn-cs"/>
              </a:rPr>
              <a:t>Priyakumary</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Muthucumaru</a:t>
            </a:r>
            <a:r>
              <a:rPr lang="en-GB" sz="1200" b="0" i="1" kern="1200" dirty="0">
                <a:solidFill>
                  <a:schemeClr val="tx1"/>
                </a:solidFill>
                <a:effectLst/>
                <a:latin typeface="+mn-lt"/>
                <a:ea typeface="+mn-ea"/>
                <a:cs typeface="+mn-cs"/>
              </a:rPr>
              <a:t> &amp; Anor v </a:t>
            </a:r>
            <a:r>
              <a:rPr lang="en-GB" sz="1200" b="0" i="1" kern="1200" dirty="0" err="1">
                <a:solidFill>
                  <a:schemeClr val="tx1"/>
                </a:solidFill>
                <a:effectLst/>
                <a:latin typeface="+mn-lt"/>
                <a:ea typeface="+mn-ea"/>
                <a:cs typeface="+mn-cs"/>
              </a:rPr>
              <a:t>Gunasingam</a:t>
            </a:r>
            <a:r>
              <a:rPr lang="en-GB" sz="1200" b="0" i="1" kern="1200" dirty="0">
                <a:solidFill>
                  <a:schemeClr val="tx1"/>
                </a:solidFill>
                <a:effectLst/>
                <a:latin typeface="+mn-lt"/>
                <a:ea typeface="+mn-ea"/>
                <a:cs typeface="+mn-cs"/>
              </a:rPr>
              <a:t> a/l </a:t>
            </a:r>
            <a:r>
              <a:rPr lang="en-GB" sz="1200" b="0" i="1" kern="1200" dirty="0" err="1">
                <a:solidFill>
                  <a:schemeClr val="tx1"/>
                </a:solidFill>
                <a:effectLst/>
                <a:latin typeface="+mn-lt"/>
                <a:ea typeface="+mn-ea"/>
                <a:cs typeface="+mn-cs"/>
              </a:rPr>
              <a:t>Ramasingam</a:t>
            </a:r>
            <a:r>
              <a:rPr lang="en-GB" sz="1200" b="0" i="1" kern="1200" dirty="0">
                <a:solidFill>
                  <a:schemeClr val="tx1"/>
                </a:solidFill>
                <a:effectLst/>
                <a:latin typeface="+mn-lt"/>
                <a:ea typeface="+mn-ea"/>
                <a:cs typeface="+mn-cs"/>
              </a:rPr>
              <a:t> (a bankrupt)</a:t>
            </a:r>
            <a:r>
              <a:rPr lang="en-GB" sz="1200" b="0" i="0" kern="1200" dirty="0">
                <a:solidFill>
                  <a:schemeClr val="tx1"/>
                </a:solidFill>
                <a:effectLst/>
                <a:latin typeface="+mn-lt"/>
                <a:ea typeface="+mn-ea"/>
                <a:cs typeface="+mn-cs"/>
              </a:rPr>
              <a:t> [2006] 6 AMR 226; [2006] 6 MLJ 511, CA; </a:t>
            </a:r>
            <a:r>
              <a:rPr lang="en-GB" sz="1200" b="0" i="1" kern="1200" dirty="0">
                <a:solidFill>
                  <a:schemeClr val="tx1"/>
                </a:solidFill>
                <a:effectLst/>
                <a:latin typeface="+mn-lt"/>
                <a:ea typeface="+mn-ea"/>
                <a:cs typeface="+mn-cs"/>
              </a:rPr>
              <a:t>Re </a:t>
            </a:r>
            <a:r>
              <a:rPr lang="en-GB" sz="1200" b="0" i="1" kern="1200" dirty="0" err="1">
                <a:solidFill>
                  <a:schemeClr val="tx1"/>
                </a:solidFill>
                <a:effectLst/>
                <a:latin typeface="+mn-lt"/>
                <a:ea typeface="+mn-ea"/>
                <a:cs typeface="+mn-cs"/>
              </a:rPr>
              <a:t>Naspu</a:t>
            </a:r>
            <a:r>
              <a:rPr lang="en-GB" sz="1200" b="0" i="1" kern="1200" dirty="0">
                <a:solidFill>
                  <a:schemeClr val="tx1"/>
                </a:solidFill>
                <a:effectLst/>
                <a:latin typeface="+mn-lt"/>
                <a:ea typeface="+mn-ea"/>
                <a:cs typeface="+mn-cs"/>
              </a:rPr>
              <a:t> bin </a:t>
            </a:r>
            <a:r>
              <a:rPr lang="en-GB" sz="1200" b="0" i="1" kern="1200" dirty="0" err="1">
                <a:solidFill>
                  <a:schemeClr val="tx1"/>
                </a:solidFill>
                <a:effectLst/>
                <a:latin typeface="+mn-lt"/>
                <a:ea typeface="+mn-ea"/>
                <a:cs typeface="+mn-cs"/>
              </a:rPr>
              <a:t>Daud</a:t>
            </a:r>
            <a:r>
              <a:rPr lang="en-GB" sz="1200" b="0" i="1" kern="1200" dirty="0">
                <a:solidFill>
                  <a:schemeClr val="tx1"/>
                </a:solidFill>
                <a:effectLst/>
                <a:latin typeface="+mn-lt"/>
                <a:ea typeface="+mn-ea"/>
                <a:cs typeface="+mn-cs"/>
              </a:rPr>
              <a:t>; ex p </a:t>
            </a:r>
            <a:r>
              <a:rPr lang="en-GB" sz="1200" b="0" i="1" kern="1200" dirty="0" err="1">
                <a:solidFill>
                  <a:schemeClr val="tx1"/>
                </a:solidFill>
                <a:effectLst/>
                <a:latin typeface="+mn-lt"/>
                <a:ea typeface="+mn-ea"/>
                <a:cs typeface="+mn-cs"/>
              </a:rPr>
              <a:t>Affin</a:t>
            </a:r>
            <a:r>
              <a:rPr lang="en-GB" sz="1200" b="0" i="1" kern="1200" dirty="0">
                <a:solidFill>
                  <a:schemeClr val="tx1"/>
                </a:solidFill>
                <a:effectLst/>
                <a:latin typeface="+mn-lt"/>
                <a:ea typeface="+mn-ea"/>
                <a:cs typeface="+mn-cs"/>
              </a:rPr>
              <a:t> Bank </a:t>
            </a:r>
            <a:r>
              <a:rPr lang="en-GB" sz="1200" b="0" i="1" kern="1200" dirty="0" err="1">
                <a:solidFill>
                  <a:schemeClr val="tx1"/>
                </a:solidFill>
                <a:effectLst/>
                <a:latin typeface="+mn-lt"/>
                <a:ea typeface="+mn-ea"/>
                <a:cs typeface="+mn-cs"/>
              </a:rPr>
              <a:t>Bhd</a:t>
            </a:r>
            <a:r>
              <a:rPr lang="en-GB" sz="1200" b="0" i="0" kern="1200" dirty="0">
                <a:solidFill>
                  <a:schemeClr val="tx1"/>
                </a:solidFill>
                <a:effectLst/>
                <a:latin typeface="+mn-lt"/>
                <a:ea typeface="+mn-ea"/>
                <a:cs typeface="+mn-cs"/>
              </a:rPr>
              <a:t> [2007] AMEJ 0209; [2007] 5 MLJ 767; </a:t>
            </a:r>
            <a:r>
              <a:rPr lang="en-GB" sz="1200" b="0" i="1" kern="1200" dirty="0" err="1">
                <a:solidFill>
                  <a:schemeClr val="tx1"/>
                </a:solidFill>
                <a:effectLst/>
                <a:latin typeface="+mn-lt"/>
                <a:ea typeface="+mn-ea"/>
                <a:cs typeface="+mn-cs"/>
              </a:rPr>
              <a:t>Gunasingam</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Ramasingam</a:t>
            </a:r>
            <a:r>
              <a:rPr lang="en-GB" sz="1200" b="0" i="1" kern="1200" dirty="0">
                <a:solidFill>
                  <a:schemeClr val="tx1"/>
                </a:solidFill>
                <a:effectLst/>
                <a:latin typeface="+mn-lt"/>
                <a:ea typeface="+mn-ea"/>
                <a:cs typeface="+mn-cs"/>
              </a:rPr>
              <a:t> v </a:t>
            </a:r>
            <a:r>
              <a:rPr lang="en-GB" sz="1200" b="0" i="1" kern="1200" dirty="0" err="1">
                <a:solidFill>
                  <a:schemeClr val="tx1"/>
                </a:solidFill>
                <a:effectLst/>
                <a:latin typeface="+mn-lt"/>
                <a:ea typeface="+mn-ea"/>
                <a:cs typeface="+mn-cs"/>
              </a:rPr>
              <a:t>Priyakumary</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Muthucumaru</a:t>
            </a:r>
            <a:r>
              <a:rPr lang="en-GB" sz="1200" b="0" i="1" kern="1200" dirty="0">
                <a:solidFill>
                  <a:schemeClr val="tx1"/>
                </a:solidFill>
                <a:effectLst/>
                <a:latin typeface="+mn-lt"/>
                <a:ea typeface="+mn-ea"/>
                <a:cs typeface="+mn-cs"/>
              </a:rPr>
              <a:t> &amp; 3 </a:t>
            </a:r>
            <a:r>
              <a:rPr lang="en-GB" sz="1200" b="0" i="1" kern="1200" dirty="0" err="1">
                <a:solidFill>
                  <a:schemeClr val="tx1"/>
                </a:solidFill>
                <a:effectLst/>
                <a:latin typeface="+mn-lt"/>
                <a:ea typeface="+mn-ea"/>
                <a:cs typeface="+mn-cs"/>
              </a:rPr>
              <a:t>Ors</a:t>
            </a:r>
            <a:r>
              <a:rPr lang="en-GB" sz="1200" b="0" i="0" kern="1200" dirty="0">
                <a:solidFill>
                  <a:schemeClr val="tx1"/>
                </a:solidFill>
                <a:effectLst/>
                <a:latin typeface="+mn-lt"/>
                <a:ea typeface="+mn-ea"/>
                <a:cs typeface="+mn-cs"/>
              </a:rPr>
              <a:t> [2013] 6 AMR 582; [2013] 1 LNS 787; </a:t>
            </a:r>
            <a:r>
              <a:rPr lang="en-GB" sz="1200" b="0" i="1" kern="1200" dirty="0">
                <a:solidFill>
                  <a:schemeClr val="tx1"/>
                </a:solidFill>
                <a:effectLst/>
                <a:latin typeface="+mn-lt"/>
                <a:ea typeface="+mn-ea"/>
                <a:cs typeface="+mn-cs"/>
              </a:rPr>
              <a:t>Harbhajan Singh a/l </a:t>
            </a:r>
            <a:r>
              <a:rPr lang="en-GB" sz="1200" b="0" i="1" kern="1200" dirty="0" err="1">
                <a:solidFill>
                  <a:schemeClr val="tx1"/>
                </a:solidFill>
                <a:effectLst/>
                <a:latin typeface="+mn-lt"/>
                <a:ea typeface="+mn-ea"/>
                <a:cs typeface="+mn-cs"/>
              </a:rPr>
              <a:t>Mokand</a:t>
            </a:r>
            <a:r>
              <a:rPr lang="en-GB" sz="1200" b="0" i="1" kern="1200" dirty="0">
                <a:solidFill>
                  <a:schemeClr val="tx1"/>
                </a:solidFill>
                <a:effectLst/>
                <a:latin typeface="+mn-lt"/>
                <a:ea typeface="+mn-ea"/>
                <a:cs typeface="+mn-cs"/>
              </a:rPr>
              <a:t> Singh v </a:t>
            </a:r>
            <a:r>
              <a:rPr lang="en-GB" sz="1200" b="0" i="1" kern="1200" dirty="0" err="1">
                <a:solidFill>
                  <a:schemeClr val="tx1"/>
                </a:solidFill>
                <a:effectLst/>
                <a:latin typeface="+mn-lt"/>
                <a:ea typeface="+mn-ea"/>
                <a:cs typeface="+mn-cs"/>
              </a:rPr>
              <a:t>Kiranjit</a:t>
            </a:r>
            <a:r>
              <a:rPr lang="en-GB" sz="1200" b="0" i="1" kern="1200" dirty="0">
                <a:solidFill>
                  <a:schemeClr val="tx1"/>
                </a:solidFill>
                <a:effectLst/>
                <a:latin typeface="+mn-lt"/>
                <a:ea typeface="+mn-ea"/>
                <a:cs typeface="+mn-cs"/>
              </a:rPr>
              <a:t> Kaur Dhaliwal a/p Sukhdev Singh Dhaliwal</a:t>
            </a:r>
            <a:r>
              <a:rPr lang="en-GB" sz="1200" b="0" i="0" kern="1200" dirty="0">
                <a:solidFill>
                  <a:schemeClr val="tx1"/>
                </a:solidFill>
                <a:effectLst/>
                <a:latin typeface="+mn-lt"/>
                <a:ea typeface="+mn-ea"/>
                <a:cs typeface="+mn-cs"/>
              </a:rPr>
              <a:t> [2017] MLJU 519 HC (the affidavit verifying facts must be affirmed by the </a:t>
            </a:r>
            <a:r>
              <a:rPr lang="en-GB" sz="1200" b="0" i="0" kern="1200" dirty="0" err="1">
                <a:solidFill>
                  <a:schemeClr val="tx1"/>
                </a:solidFill>
                <a:effectLst/>
                <a:latin typeface="+mn-lt"/>
                <a:ea typeface="+mn-ea"/>
                <a:cs typeface="+mn-cs"/>
              </a:rPr>
              <a:t>citor</a:t>
            </a:r>
            <a:r>
              <a:rPr lang="en-GB" sz="1200" b="0" i="0" kern="1200" dirty="0">
                <a:solidFill>
                  <a:schemeClr val="tx1"/>
                </a:solidFill>
                <a:effectLst/>
                <a:latin typeface="+mn-lt"/>
                <a:ea typeface="+mn-ea"/>
                <a:cs typeface="+mn-cs"/>
              </a:rPr>
              <a:t>, in this case the affidavit verifying facts by the </a:t>
            </a:r>
            <a:r>
              <a:rPr lang="en-GB" sz="1200" b="0" i="0" kern="1200" dirty="0" err="1">
                <a:solidFill>
                  <a:schemeClr val="tx1"/>
                </a:solidFill>
                <a:effectLst/>
                <a:latin typeface="+mn-lt"/>
                <a:ea typeface="+mn-ea"/>
                <a:cs typeface="+mn-cs"/>
              </a:rPr>
              <a:t>citor’s</a:t>
            </a:r>
            <a:r>
              <a:rPr lang="en-GB" sz="1200" b="0" i="0" kern="1200" dirty="0">
                <a:solidFill>
                  <a:schemeClr val="tx1"/>
                </a:solidFill>
                <a:effectLst/>
                <a:latin typeface="+mn-lt"/>
                <a:ea typeface="+mn-ea"/>
                <a:cs typeface="+mn-cs"/>
              </a:rPr>
              <a:t> solicitor was fatal and constituted “</a:t>
            </a:r>
            <a:r>
              <a:rPr lang="en-GB" sz="1200" b="0" i="1" kern="1200" dirty="0">
                <a:solidFill>
                  <a:schemeClr val="tx1"/>
                </a:solidFill>
                <a:effectLst/>
                <a:latin typeface="+mn-lt"/>
                <a:ea typeface="+mn-ea"/>
                <a:cs typeface="+mn-cs"/>
              </a:rPr>
              <a:t>fundamental non-compliance</a:t>
            </a:r>
            <a:r>
              <a:rPr lang="en-GB" sz="1200" b="0" i="0" kern="1200" dirty="0">
                <a:solidFill>
                  <a:schemeClr val="tx1"/>
                </a:solidFill>
                <a:effectLst/>
                <a:latin typeface="+mn-lt"/>
                <a:ea typeface="+mn-ea"/>
                <a:cs typeface="+mn-cs"/>
              </a:rPr>
              <a:t>”. The application for citation was dismissed).</a:t>
            </a:r>
          </a:p>
          <a:p>
            <a:r>
              <a:rPr lang="en-GB" sz="1200" b="0" i="0" kern="1200" dirty="0">
                <a:solidFill>
                  <a:schemeClr val="tx1"/>
                </a:solidFill>
                <a:effectLst/>
                <a:latin typeface="+mn-lt"/>
                <a:ea typeface="+mn-ea"/>
                <a:cs typeface="+mn-cs"/>
              </a:rPr>
              <a:t>See also </a:t>
            </a:r>
            <a:r>
              <a:rPr lang="en-GB" sz="1200" b="0" i="1" kern="1200" dirty="0">
                <a:solidFill>
                  <a:schemeClr val="tx1"/>
                </a:solidFill>
                <a:effectLst/>
                <a:latin typeface="+mn-lt"/>
                <a:ea typeface="+mn-ea"/>
                <a:cs typeface="+mn-cs"/>
              </a:rPr>
              <a:t>Meera </a:t>
            </a:r>
            <a:r>
              <a:rPr lang="en-GB" sz="1200" b="0" i="1" kern="1200" dirty="0" err="1">
                <a:solidFill>
                  <a:schemeClr val="tx1"/>
                </a:solidFill>
                <a:effectLst/>
                <a:latin typeface="+mn-lt"/>
                <a:ea typeface="+mn-ea"/>
                <a:cs typeface="+mn-cs"/>
              </a:rPr>
              <a:t>Somasuntharam</a:t>
            </a:r>
            <a:r>
              <a:rPr lang="en-GB" sz="1200" b="0" i="1" kern="1200" dirty="0">
                <a:solidFill>
                  <a:schemeClr val="tx1"/>
                </a:solidFill>
                <a:effectLst/>
                <a:latin typeface="+mn-lt"/>
                <a:ea typeface="+mn-ea"/>
                <a:cs typeface="+mn-cs"/>
              </a:rPr>
              <a:t> v </a:t>
            </a:r>
            <a:r>
              <a:rPr lang="en-GB" sz="1200" b="0" i="1" kern="1200" dirty="0" err="1">
                <a:solidFill>
                  <a:schemeClr val="tx1"/>
                </a:solidFill>
                <a:effectLst/>
                <a:latin typeface="+mn-lt"/>
                <a:ea typeface="+mn-ea"/>
                <a:cs typeface="+mn-cs"/>
              </a:rPr>
              <a:t>Yogammah</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Vellupillai</a:t>
            </a:r>
            <a:r>
              <a:rPr lang="en-GB" sz="1200" b="0" i="0" kern="1200" dirty="0">
                <a:solidFill>
                  <a:schemeClr val="tx1"/>
                </a:solidFill>
                <a:effectLst/>
                <a:latin typeface="+mn-lt"/>
                <a:ea typeface="+mn-ea"/>
                <a:cs typeface="+mn-cs"/>
              </a:rPr>
              <a:t> [2011] 1 LNS 1511, HC. The petitioner applied to set aside the citation filed by the </a:t>
            </a:r>
            <a:r>
              <a:rPr lang="en-GB" sz="1200" b="0" i="0" kern="1200" dirty="0" err="1">
                <a:solidFill>
                  <a:schemeClr val="tx1"/>
                </a:solidFill>
                <a:effectLst/>
                <a:latin typeface="+mn-lt"/>
                <a:ea typeface="+mn-ea"/>
                <a:cs typeface="+mn-cs"/>
              </a:rPr>
              <a:t>citor</a:t>
            </a:r>
            <a:r>
              <a:rPr lang="en-GB" sz="1200" b="0" i="0" kern="1200" dirty="0">
                <a:solidFill>
                  <a:schemeClr val="tx1"/>
                </a:solidFill>
                <a:effectLst/>
                <a:latin typeface="+mn-lt"/>
                <a:ea typeface="+mn-ea"/>
                <a:cs typeface="+mn-cs"/>
              </a:rPr>
              <a:t> on the basis that prior leave was required before a citation is issued. The court considered a key word in Order 72 r 8, i.e. “settled”, which means “finalised”. The court held that under Order 72 r 8(1), neither a requirement of prior leave nor an </a:t>
            </a:r>
            <a:r>
              <a:rPr lang="en-GB" sz="1200" b="0" i="1" kern="1200" dirty="0">
                <a:solidFill>
                  <a:schemeClr val="tx1"/>
                </a:solidFill>
                <a:effectLst/>
                <a:latin typeface="+mn-lt"/>
                <a:ea typeface="+mn-ea"/>
                <a:cs typeface="+mn-cs"/>
              </a:rPr>
              <a:t>inter </a:t>
            </a:r>
            <a:r>
              <a:rPr lang="en-GB" sz="1200" b="0" i="1" kern="1200" dirty="0" err="1">
                <a:solidFill>
                  <a:schemeClr val="tx1"/>
                </a:solidFill>
                <a:effectLst/>
                <a:latin typeface="+mn-lt"/>
                <a:ea typeface="+mn-ea"/>
                <a:cs typeface="+mn-cs"/>
              </a:rPr>
              <a:t>partes</a:t>
            </a:r>
            <a:r>
              <a:rPr lang="en-GB" sz="1200" b="0" i="0" kern="1200" dirty="0">
                <a:solidFill>
                  <a:schemeClr val="tx1"/>
                </a:solidFill>
                <a:effectLst/>
                <a:latin typeface="+mn-lt"/>
                <a:ea typeface="+mn-ea"/>
                <a:cs typeface="+mn-cs"/>
              </a:rPr>
              <a:t> hearing of the application is needed for the issuance of a citation. The only requirement prior to the issue of a citation is a </a:t>
            </a:r>
            <a:r>
              <a:rPr lang="en-GB" sz="1200" b="0" i="1" kern="1200" dirty="0">
                <a:solidFill>
                  <a:schemeClr val="tx1"/>
                </a:solidFill>
                <a:effectLst/>
                <a:latin typeface="+mn-lt"/>
                <a:ea typeface="+mn-ea"/>
                <a:cs typeface="+mn-cs"/>
              </a:rPr>
              <a:t>praecipe</a:t>
            </a:r>
            <a:r>
              <a:rPr lang="en-GB" sz="1200" b="0" i="0" kern="1200" dirty="0">
                <a:solidFill>
                  <a:schemeClr val="tx1"/>
                </a:solidFill>
                <a:effectLst/>
                <a:latin typeface="+mn-lt"/>
                <a:ea typeface="+mn-ea"/>
                <a:cs typeface="+mn-cs"/>
              </a:rPr>
              <a:t> with a supporting affidavit. The court thus dismissed the petitioner’s application.</a:t>
            </a:r>
          </a:p>
          <a:p>
            <a:endParaRPr lang="en-MY" dirty="0"/>
          </a:p>
        </p:txBody>
      </p:sp>
      <p:sp>
        <p:nvSpPr>
          <p:cNvPr id="4" name="Slide Number Placeholder 3"/>
          <p:cNvSpPr>
            <a:spLocks noGrp="1"/>
          </p:cNvSpPr>
          <p:nvPr>
            <p:ph type="sldNum" sz="quarter" idx="5"/>
          </p:nvPr>
        </p:nvSpPr>
        <p:spPr/>
        <p:txBody>
          <a:bodyPr/>
          <a:lstStyle/>
          <a:p>
            <a:fld id="{BD32D4D6-4B33-4329-B7C6-40046C656C8C}" type="slidenum">
              <a:rPr lang="en-MY" smtClean="0"/>
              <a:t>17</a:t>
            </a:fld>
            <a:endParaRPr lang="en-MY"/>
          </a:p>
        </p:txBody>
      </p:sp>
    </p:spTree>
    <p:extLst>
      <p:ext uri="{BB962C8B-B14F-4D97-AF65-F5344CB8AC3E}">
        <p14:creationId xmlns:p14="http://schemas.microsoft.com/office/powerpoint/2010/main" val="1657341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u="sng" kern="1200" dirty="0">
                <a:solidFill>
                  <a:schemeClr val="tx1"/>
                </a:solidFill>
                <a:effectLst/>
                <a:latin typeface="+mn-lt"/>
                <a:ea typeface="+mn-ea"/>
                <a:cs typeface="+mn-cs"/>
              </a:rPr>
              <a:t> </a:t>
            </a:r>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 </a:t>
            </a:r>
            <a:endParaRPr lang="en-GB" sz="1200" b="0" i="0" kern="1200" dirty="0">
              <a:solidFill>
                <a:schemeClr val="tx1"/>
              </a:solidFill>
              <a:effectLst/>
              <a:latin typeface="+mn-lt"/>
              <a:ea typeface="+mn-ea"/>
              <a:cs typeface="+mn-cs"/>
            </a:endParaRPr>
          </a:p>
          <a:p>
            <a:endParaRPr lang="en-MY" dirty="0"/>
          </a:p>
        </p:txBody>
      </p:sp>
      <p:sp>
        <p:nvSpPr>
          <p:cNvPr id="4" name="Slide Number Placeholder 3"/>
          <p:cNvSpPr>
            <a:spLocks noGrp="1"/>
          </p:cNvSpPr>
          <p:nvPr>
            <p:ph type="sldNum" sz="quarter" idx="5"/>
          </p:nvPr>
        </p:nvSpPr>
        <p:spPr/>
        <p:txBody>
          <a:bodyPr/>
          <a:lstStyle/>
          <a:p>
            <a:fld id="{BD32D4D6-4B33-4329-B7C6-40046C656C8C}" type="slidenum">
              <a:rPr lang="en-MY" smtClean="0"/>
              <a:t>19</a:t>
            </a:fld>
            <a:endParaRPr lang="en-MY"/>
          </a:p>
        </p:txBody>
      </p:sp>
    </p:spTree>
    <p:extLst>
      <p:ext uri="{BB962C8B-B14F-4D97-AF65-F5344CB8AC3E}">
        <p14:creationId xmlns:p14="http://schemas.microsoft.com/office/powerpoint/2010/main" val="1335351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u="sng" kern="1200" dirty="0">
                <a:solidFill>
                  <a:schemeClr val="tx1"/>
                </a:solidFill>
                <a:effectLst/>
                <a:latin typeface="+mn-lt"/>
                <a:ea typeface="+mn-ea"/>
                <a:cs typeface="+mn-cs"/>
              </a:rPr>
              <a:t> </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 “the court could not make a finding on </a:t>
            </a:r>
            <a:r>
              <a:rPr lang="en-GB" sz="1200" b="0" i="0" kern="1200" dirty="0" err="1">
                <a:solidFill>
                  <a:schemeClr val="tx1"/>
                </a:solidFill>
                <a:effectLst/>
                <a:latin typeface="+mn-lt"/>
                <a:ea typeface="+mn-ea"/>
                <a:cs typeface="+mn-cs"/>
              </a:rPr>
              <a:t>unpleaded</a:t>
            </a:r>
            <a:r>
              <a:rPr lang="en-GB" sz="1200" b="0" i="0" kern="1200" dirty="0">
                <a:solidFill>
                  <a:schemeClr val="tx1"/>
                </a:solidFill>
                <a:effectLst/>
                <a:latin typeface="+mn-lt"/>
                <a:ea typeface="+mn-ea"/>
                <a:cs typeface="+mn-cs"/>
              </a:rPr>
              <a:t> issues”: </a:t>
            </a:r>
            <a:r>
              <a:rPr lang="en-GB" sz="1200" b="0" i="1" kern="1200" dirty="0" err="1">
                <a:solidFill>
                  <a:schemeClr val="tx1"/>
                </a:solidFill>
                <a:effectLst/>
                <a:latin typeface="+mn-lt"/>
                <a:ea typeface="+mn-ea"/>
                <a:cs typeface="+mn-cs"/>
              </a:rPr>
              <a:t>Sarjit</a:t>
            </a:r>
            <a:r>
              <a:rPr lang="en-GB" sz="1200" b="0" i="1" kern="1200" dirty="0">
                <a:solidFill>
                  <a:schemeClr val="tx1"/>
                </a:solidFill>
                <a:effectLst/>
                <a:latin typeface="+mn-lt"/>
                <a:ea typeface="+mn-ea"/>
                <a:cs typeface="+mn-cs"/>
              </a:rPr>
              <a:t> Singh a/l Kesar Singh v Harjinder Kaur a/p </a:t>
            </a:r>
            <a:r>
              <a:rPr lang="en-GB" sz="1200" b="0" i="1" kern="1200" dirty="0" err="1">
                <a:solidFill>
                  <a:schemeClr val="tx1"/>
                </a:solidFill>
                <a:effectLst/>
                <a:latin typeface="+mn-lt"/>
                <a:ea typeface="+mn-ea"/>
                <a:cs typeface="+mn-cs"/>
              </a:rPr>
              <a:t>Koondan</a:t>
            </a:r>
            <a:r>
              <a:rPr lang="en-GB" sz="1200" b="0" i="1" kern="1200" dirty="0">
                <a:solidFill>
                  <a:schemeClr val="tx1"/>
                </a:solidFill>
                <a:effectLst/>
                <a:latin typeface="+mn-lt"/>
                <a:ea typeface="+mn-ea"/>
                <a:cs typeface="+mn-cs"/>
              </a:rPr>
              <a:t> Singh</a:t>
            </a:r>
            <a:r>
              <a:rPr lang="en-GB" sz="1200" b="0" i="0" kern="1200" dirty="0">
                <a:solidFill>
                  <a:schemeClr val="tx1"/>
                </a:solidFill>
                <a:effectLst/>
                <a:latin typeface="+mn-lt"/>
                <a:ea typeface="+mn-ea"/>
                <a:cs typeface="+mn-cs"/>
              </a:rPr>
              <a:t> [2016] 12 MLJ 27.</a:t>
            </a:r>
          </a:p>
          <a:p>
            <a:br>
              <a:rPr lang="en-GB" dirty="0"/>
            </a:br>
            <a:br>
              <a:rPr lang="en-GB" sz="1200" b="1" i="0" kern="1200" dirty="0">
                <a:solidFill>
                  <a:schemeClr val="tx1"/>
                </a:solidFill>
                <a:effectLst/>
                <a:latin typeface="+mn-lt"/>
                <a:ea typeface="+mn-ea"/>
                <a:cs typeface="+mn-cs"/>
              </a:rPr>
            </a:br>
            <a:r>
              <a:rPr lang="en-GB" sz="1200" b="1" i="0" kern="1200" dirty="0">
                <a:solidFill>
                  <a:schemeClr val="tx1"/>
                </a:solidFill>
                <a:effectLst/>
                <a:latin typeface="+mn-lt"/>
                <a:ea typeface="+mn-ea"/>
                <a:cs typeface="+mn-cs"/>
              </a:rPr>
              <a:t>Interest—</a:t>
            </a:r>
            <a:r>
              <a:rPr lang="en-GB" sz="1200" b="0" i="0" kern="1200" dirty="0">
                <a:solidFill>
                  <a:schemeClr val="tx1"/>
                </a:solidFill>
                <a:effectLst/>
                <a:latin typeface="+mn-lt"/>
                <a:ea typeface="+mn-ea"/>
                <a:cs typeface="+mn-cs"/>
              </a:rPr>
              <a:t>A grant of letters of administration cannot be made to a person who has no interest in the estate: see </a:t>
            </a:r>
            <a:r>
              <a:rPr lang="en-GB" sz="1200" b="0" i="1" kern="1200" dirty="0">
                <a:solidFill>
                  <a:schemeClr val="tx1"/>
                </a:solidFill>
                <a:effectLst/>
                <a:latin typeface="+mn-lt"/>
                <a:ea typeface="+mn-ea"/>
                <a:cs typeface="+mn-cs"/>
              </a:rPr>
              <a:t>Re Wee Guan Ho </a:t>
            </a:r>
            <a:r>
              <a:rPr lang="en-GB" sz="1200" b="0" i="1" kern="1200" dirty="0" err="1">
                <a:solidFill>
                  <a:schemeClr val="tx1"/>
                </a:solidFill>
                <a:effectLst/>
                <a:latin typeface="+mn-lt"/>
                <a:ea typeface="+mn-ea"/>
                <a:cs typeface="+mn-cs"/>
              </a:rPr>
              <a:t>decd</a:t>
            </a:r>
            <a:r>
              <a:rPr lang="en-GB" sz="1200" b="0" i="1" kern="1200" dirty="0">
                <a:solidFill>
                  <a:schemeClr val="tx1"/>
                </a:solidFill>
                <a:effectLst/>
                <a:latin typeface="+mn-lt"/>
                <a:ea typeface="+mn-ea"/>
                <a:cs typeface="+mn-cs"/>
              </a:rPr>
              <a:t>; Frank </a:t>
            </a:r>
            <a:r>
              <a:rPr lang="en-GB" sz="1200" b="0" i="1" kern="1200" dirty="0" err="1">
                <a:solidFill>
                  <a:schemeClr val="tx1"/>
                </a:solidFill>
                <a:effectLst/>
                <a:latin typeface="+mn-lt"/>
                <a:ea typeface="+mn-ea"/>
                <a:cs typeface="+mn-cs"/>
              </a:rPr>
              <a:t>Merrells</a:t>
            </a:r>
            <a:r>
              <a:rPr lang="en-GB" sz="1200" b="0" i="1" kern="1200" dirty="0">
                <a:solidFill>
                  <a:schemeClr val="tx1"/>
                </a:solidFill>
                <a:effectLst/>
                <a:latin typeface="+mn-lt"/>
                <a:ea typeface="+mn-ea"/>
                <a:cs typeface="+mn-cs"/>
              </a:rPr>
              <a:t> &amp; </a:t>
            </a:r>
            <a:r>
              <a:rPr lang="en-GB" sz="1200" b="0" i="1" kern="1200" dirty="0" err="1">
                <a:solidFill>
                  <a:schemeClr val="tx1"/>
                </a:solidFill>
                <a:effectLst/>
                <a:latin typeface="+mn-lt"/>
                <a:ea typeface="+mn-ea"/>
                <a:cs typeface="+mn-cs"/>
              </a:rPr>
              <a:t>Ors</a:t>
            </a:r>
            <a:r>
              <a:rPr lang="en-GB" sz="1200" b="0" i="1" kern="1200" dirty="0">
                <a:solidFill>
                  <a:schemeClr val="tx1"/>
                </a:solidFill>
                <a:effectLst/>
                <a:latin typeface="+mn-lt"/>
                <a:ea typeface="+mn-ea"/>
                <a:cs typeface="+mn-cs"/>
              </a:rPr>
              <a:t> v Wee Chin Koon</a:t>
            </a:r>
            <a:r>
              <a:rPr lang="en-GB" sz="1200" b="0" i="0" kern="1200" dirty="0">
                <a:solidFill>
                  <a:schemeClr val="tx1"/>
                </a:solidFill>
                <a:effectLst/>
                <a:latin typeface="+mn-lt"/>
                <a:ea typeface="+mn-ea"/>
                <a:cs typeface="+mn-cs"/>
              </a:rPr>
              <a:t> [1940] 1 MLJ 212; see also </a:t>
            </a:r>
            <a:r>
              <a:rPr lang="en-GB" sz="1200" b="0" i="1" u="none" strike="noStrike" kern="1200" dirty="0">
                <a:solidFill>
                  <a:schemeClr val="tx1"/>
                </a:solidFill>
                <a:effectLst/>
                <a:latin typeface="+mn-lt"/>
                <a:ea typeface="+mn-ea"/>
                <a:cs typeface="+mn-cs"/>
                <a:hlinkClick r:id="rId3"/>
              </a:rPr>
              <a:t>O’Brien v Seagrave &amp; Anor</a:t>
            </a:r>
            <a:r>
              <a:rPr lang="en-GB" sz="1200" b="0" i="0" u="none" strike="noStrike" kern="1200" dirty="0">
                <a:solidFill>
                  <a:schemeClr val="tx1"/>
                </a:solidFill>
                <a:effectLst/>
                <a:latin typeface="+mn-lt"/>
                <a:ea typeface="+mn-ea"/>
                <a:cs typeface="+mn-cs"/>
                <a:hlinkClick r:id="rId3"/>
              </a:rPr>
              <a:t> [2007] 3 All ER 633</a:t>
            </a:r>
            <a:r>
              <a:rPr lang="en-GB" sz="1200" b="0" i="0" kern="1200" dirty="0">
                <a:solidFill>
                  <a:schemeClr val="tx1"/>
                </a:solidFill>
                <a:effectLst/>
                <a:latin typeface="+mn-lt"/>
                <a:ea typeface="+mn-ea"/>
                <a:cs typeface="+mn-cs"/>
              </a:rPr>
              <a:t>.</a:t>
            </a:r>
          </a:p>
          <a:p>
            <a:br>
              <a:rPr lang="en-GB" dirty="0"/>
            </a:br>
            <a:endParaRPr lang="en-MY" dirty="0"/>
          </a:p>
        </p:txBody>
      </p:sp>
      <p:sp>
        <p:nvSpPr>
          <p:cNvPr id="4" name="Slide Number Placeholder 3"/>
          <p:cNvSpPr>
            <a:spLocks noGrp="1"/>
          </p:cNvSpPr>
          <p:nvPr>
            <p:ph type="sldNum" sz="quarter" idx="5"/>
          </p:nvPr>
        </p:nvSpPr>
        <p:spPr/>
        <p:txBody>
          <a:bodyPr/>
          <a:lstStyle/>
          <a:p>
            <a:fld id="{BD32D4D6-4B33-4329-B7C6-40046C656C8C}" type="slidenum">
              <a:rPr lang="en-MY" smtClean="0"/>
              <a:t>20</a:t>
            </a:fld>
            <a:endParaRPr lang="en-MY"/>
          </a:p>
        </p:txBody>
      </p:sp>
    </p:spTree>
    <p:extLst>
      <p:ext uri="{BB962C8B-B14F-4D97-AF65-F5344CB8AC3E}">
        <p14:creationId xmlns:p14="http://schemas.microsoft.com/office/powerpoint/2010/main" val="247800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u="sng" kern="1200" dirty="0">
                <a:solidFill>
                  <a:schemeClr val="tx1"/>
                </a:solidFill>
                <a:effectLst/>
                <a:latin typeface="+mn-lt"/>
                <a:ea typeface="+mn-ea"/>
                <a:cs typeface="+mn-cs"/>
              </a:rPr>
              <a:t> </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 </a:t>
            </a:r>
            <a:r>
              <a:rPr lang="en-GB" sz="1200" b="1" i="0" kern="1200" dirty="0" err="1">
                <a:solidFill>
                  <a:schemeClr val="tx1"/>
                </a:solidFill>
                <a:effectLst/>
                <a:latin typeface="+mn-lt"/>
                <a:ea typeface="+mn-ea"/>
                <a:cs typeface="+mn-cs"/>
              </a:rPr>
              <a:t>urden</a:t>
            </a:r>
            <a:r>
              <a:rPr lang="en-GB" sz="1200" b="1" i="0" kern="1200" dirty="0">
                <a:solidFill>
                  <a:schemeClr val="tx1"/>
                </a:solidFill>
                <a:effectLst/>
                <a:latin typeface="+mn-lt"/>
                <a:ea typeface="+mn-ea"/>
                <a:cs typeface="+mn-cs"/>
              </a:rPr>
              <a:t> of proof</a:t>
            </a:r>
            <a:r>
              <a:rPr lang="en-GB" sz="1200" b="0" i="0" kern="1200" dirty="0">
                <a:solidFill>
                  <a:schemeClr val="tx1"/>
                </a:solidFill>
                <a:effectLst/>
                <a:latin typeface="+mn-lt"/>
                <a:ea typeface="+mn-ea"/>
                <a:cs typeface="+mn-cs"/>
              </a:rPr>
              <a:t>—The burden of proving testamentary capacity falls on the person seeking to establish that the will is valid (i.e. the </a:t>
            </a:r>
            <a:r>
              <a:rPr lang="en-GB" sz="1200" b="0" i="0" kern="1200" dirty="0" err="1">
                <a:solidFill>
                  <a:schemeClr val="tx1"/>
                </a:solidFill>
                <a:effectLst/>
                <a:latin typeface="+mn-lt"/>
                <a:ea typeface="+mn-ea"/>
                <a:cs typeface="+mn-cs"/>
              </a:rPr>
              <a:t>propounder</a:t>
            </a:r>
            <a:r>
              <a:rPr lang="en-GB" sz="1200" b="0" i="0" kern="1200" dirty="0">
                <a:solidFill>
                  <a:schemeClr val="tx1"/>
                </a:solidFill>
                <a:effectLst/>
                <a:latin typeface="+mn-lt"/>
                <a:ea typeface="+mn-ea"/>
                <a:cs typeface="+mn-cs"/>
              </a:rPr>
              <a:t> of the will): </a:t>
            </a:r>
            <a:r>
              <a:rPr lang="en-GB" sz="1200" b="0" i="1" kern="1200" dirty="0" err="1">
                <a:solidFill>
                  <a:schemeClr val="tx1"/>
                </a:solidFill>
                <a:effectLst/>
                <a:latin typeface="+mn-lt"/>
                <a:ea typeface="+mn-ea"/>
                <a:cs typeface="+mn-cs"/>
              </a:rPr>
              <a:t>Udham</a:t>
            </a:r>
            <a:r>
              <a:rPr lang="en-GB" sz="1200" b="0" i="1" kern="1200" dirty="0">
                <a:solidFill>
                  <a:schemeClr val="tx1"/>
                </a:solidFill>
                <a:effectLst/>
                <a:latin typeface="+mn-lt"/>
                <a:ea typeface="+mn-ea"/>
                <a:cs typeface="+mn-cs"/>
              </a:rPr>
              <a:t> Singh v </a:t>
            </a:r>
            <a:r>
              <a:rPr lang="en-GB" sz="1200" b="0" i="1" kern="1200" dirty="0" err="1">
                <a:solidFill>
                  <a:schemeClr val="tx1"/>
                </a:solidFill>
                <a:effectLst/>
                <a:latin typeface="+mn-lt"/>
                <a:ea typeface="+mn-ea"/>
                <a:cs typeface="+mn-cs"/>
              </a:rPr>
              <a:t>Indar</a:t>
            </a:r>
            <a:r>
              <a:rPr lang="en-GB" sz="1200" b="0" i="1" kern="1200" dirty="0">
                <a:solidFill>
                  <a:schemeClr val="tx1"/>
                </a:solidFill>
                <a:effectLst/>
                <a:latin typeface="+mn-lt"/>
                <a:ea typeface="+mn-ea"/>
                <a:cs typeface="+mn-cs"/>
              </a:rPr>
              <a:t> Kaur</a:t>
            </a:r>
            <a:r>
              <a:rPr lang="en-GB" sz="1200" b="0" i="0" kern="1200" dirty="0">
                <a:solidFill>
                  <a:schemeClr val="tx1"/>
                </a:solidFill>
                <a:effectLst/>
                <a:latin typeface="+mn-lt"/>
                <a:ea typeface="+mn-ea"/>
                <a:cs typeface="+mn-cs"/>
              </a:rPr>
              <a:t> [1971] 2 MLJ 263, FC (the court ordered a retrial as the judge had erred in putting the burden of proving testamentary capacity on the appellant who had applied to revoke the grant of probate); </a:t>
            </a:r>
            <a:r>
              <a:rPr lang="en-GB" sz="1200" b="0" i="1" kern="1200" dirty="0">
                <a:solidFill>
                  <a:schemeClr val="tx1"/>
                </a:solidFill>
                <a:effectLst/>
                <a:latin typeface="+mn-lt"/>
                <a:ea typeface="+mn-ea"/>
                <a:cs typeface="+mn-cs"/>
              </a:rPr>
              <a:t>Re the estate of Chen </a:t>
            </a:r>
            <a:r>
              <a:rPr lang="en-GB" sz="1200" b="0" i="1" kern="1200" dirty="0" err="1">
                <a:solidFill>
                  <a:schemeClr val="tx1"/>
                </a:solidFill>
                <a:effectLst/>
                <a:latin typeface="+mn-lt"/>
                <a:ea typeface="+mn-ea"/>
                <a:cs typeface="+mn-cs"/>
              </a:rPr>
              <a:t>Ngow</a:t>
            </a:r>
            <a:r>
              <a:rPr lang="en-GB" sz="1200" b="0" i="1" kern="1200" dirty="0">
                <a:solidFill>
                  <a:schemeClr val="tx1"/>
                </a:solidFill>
                <a:effectLst/>
                <a:latin typeface="+mn-lt"/>
                <a:ea typeface="+mn-ea"/>
                <a:cs typeface="+mn-cs"/>
              </a:rPr>
              <a:t> @ Chen </a:t>
            </a:r>
            <a:r>
              <a:rPr lang="en-GB" sz="1200" b="0" i="1" kern="1200" dirty="0" err="1">
                <a:solidFill>
                  <a:schemeClr val="tx1"/>
                </a:solidFill>
                <a:effectLst/>
                <a:latin typeface="+mn-lt"/>
                <a:ea typeface="+mn-ea"/>
                <a:cs typeface="+mn-cs"/>
              </a:rPr>
              <a:t>Seong</a:t>
            </a:r>
            <a:r>
              <a:rPr lang="en-GB" sz="1200" b="0" i="1" kern="1200" dirty="0">
                <a:solidFill>
                  <a:schemeClr val="tx1"/>
                </a:solidFill>
                <a:effectLst/>
                <a:latin typeface="+mn-lt"/>
                <a:ea typeface="+mn-ea"/>
                <a:cs typeface="+mn-cs"/>
              </a:rPr>
              <a:t> Chin, </a:t>
            </a:r>
            <a:r>
              <a:rPr lang="en-GB" sz="1200" b="0" i="1" kern="1200" dirty="0" err="1">
                <a:solidFill>
                  <a:schemeClr val="tx1"/>
                </a:solidFill>
                <a:effectLst/>
                <a:latin typeface="+mn-lt"/>
                <a:ea typeface="+mn-ea"/>
                <a:cs typeface="+mn-cs"/>
              </a:rPr>
              <a:t>decd</a:t>
            </a:r>
            <a:r>
              <a:rPr lang="en-GB" sz="1200" b="0" i="1" kern="1200" dirty="0">
                <a:solidFill>
                  <a:schemeClr val="tx1"/>
                </a:solidFill>
                <a:effectLst/>
                <a:latin typeface="+mn-lt"/>
                <a:ea typeface="+mn-ea"/>
                <a:cs typeface="+mn-cs"/>
              </a:rPr>
              <a:t>, and another petition</a:t>
            </a:r>
            <a:r>
              <a:rPr lang="en-GB" sz="1200" b="0" i="0" kern="1200" dirty="0">
                <a:solidFill>
                  <a:schemeClr val="tx1"/>
                </a:solidFill>
                <a:effectLst/>
                <a:latin typeface="+mn-lt"/>
                <a:ea typeface="+mn-ea"/>
                <a:cs typeface="+mn-cs"/>
              </a:rPr>
              <a:t> [2011] 6 MLJ 737.</a:t>
            </a:r>
          </a:p>
          <a:p>
            <a:r>
              <a:rPr lang="en-GB" sz="1200" b="0" i="0" kern="1200" dirty="0">
                <a:solidFill>
                  <a:schemeClr val="tx1"/>
                </a:solidFill>
                <a:effectLst/>
                <a:latin typeface="+mn-lt"/>
                <a:ea typeface="+mn-ea"/>
                <a:cs typeface="+mn-cs"/>
              </a:rPr>
              <a:t>In </a:t>
            </a:r>
            <a:r>
              <a:rPr lang="en-GB" sz="1200" b="0" i="1" kern="1200" dirty="0">
                <a:solidFill>
                  <a:schemeClr val="tx1"/>
                </a:solidFill>
                <a:effectLst/>
                <a:latin typeface="+mn-lt"/>
                <a:ea typeface="+mn-ea"/>
                <a:cs typeface="+mn-cs"/>
              </a:rPr>
              <a:t>Randolph Yap Pow Kong &amp; Anor v Yvonne Yap Yoke Sum (f) &amp; </a:t>
            </a:r>
            <a:r>
              <a:rPr lang="en-GB" sz="1200" b="0" i="1" kern="1200" dirty="0" err="1">
                <a:solidFill>
                  <a:schemeClr val="tx1"/>
                </a:solidFill>
                <a:effectLst/>
                <a:latin typeface="+mn-lt"/>
                <a:ea typeface="+mn-ea"/>
                <a:cs typeface="+mn-cs"/>
              </a:rPr>
              <a:t>Ors</a:t>
            </a:r>
            <a:r>
              <a:rPr lang="en-GB" sz="1200" b="0" i="0" kern="1200" dirty="0">
                <a:solidFill>
                  <a:schemeClr val="tx1"/>
                </a:solidFill>
                <a:effectLst/>
                <a:latin typeface="+mn-lt"/>
                <a:ea typeface="+mn-ea"/>
                <a:cs typeface="+mn-cs"/>
              </a:rPr>
              <a:t> [2011] 3 MLJ 556, HC, a suit was filed to invalidate the will and power of attorney executed by deceased who was diagnosed with Parkinson’s disease and mild dementia. The court held that the relevant time for determination of testamentary capacity is the time of execution of the will and the burden of establishing testamentary capacity and due execution of the will had been discharged. The will was drafted by an advocate with a medical doctor present at the time of execution.</a:t>
            </a:r>
          </a:p>
          <a:p>
            <a:r>
              <a:rPr lang="en-GB" sz="1200" b="0" i="0" kern="1200" dirty="0">
                <a:solidFill>
                  <a:schemeClr val="tx1"/>
                </a:solidFill>
                <a:effectLst/>
                <a:latin typeface="+mn-lt"/>
                <a:ea typeface="+mn-ea"/>
                <a:cs typeface="+mn-cs"/>
              </a:rPr>
              <a:t>The will was upheld and the court addressed shifting burdens of proof from challenger or impugner to the </a:t>
            </a:r>
            <a:r>
              <a:rPr lang="en-GB" sz="1200" b="0" i="0" kern="1200" dirty="0" err="1">
                <a:solidFill>
                  <a:schemeClr val="tx1"/>
                </a:solidFill>
                <a:effectLst/>
                <a:latin typeface="+mn-lt"/>
                <a:ea typeface="+mn-ea"/>
                <a:cs typeface="+mn-cs"/>
              </a:rPr>
              <a:t>propounder</a:t>
            </a:r>
            <a:r>
              <a:rPr lang="en-GB" sz="1200" b="0" i="0" kern="1200" dirty="0">
                <a:solidFill>
                  <a:schemeClr val="tx1"/>
                </a:solidFill>
                <a:effectLst/>
                <a:latin typeface="+mn-lt"/>
                <a:ea typeface="+mn-ea"/>
                <a:cs typeface="+mn-cs"/>
              </a:rPr>
              <a:t> in </a:t>
            </a:r>
            <a:r>
              <a:rPr lang="en-GB" sz="1200" b="0" i="1" kern="1200" dirty="0">
                <a:solidFill>
                  <a:schemeClr val="tx1"/>
                </a:solidFill>
                <a:effectLst/>
                <a:latin typeface="+mn-lt"/>
                <a:ea typeface="+mn-ea"/>
                <a:cs typeface="+mn-cs"/>
              </a:rPr>
              <a:t>Sarah </a:t>
            </a:r>
            <a:r>
              <a:rPr lang="en-GB" sz="1200" b="0" i="1" kern="1200" dirty="0" err="1">
                <a:solidFill>
                  <a:schemeClr val="tx1"/>
                </a:solidFill>
                <a:effectLst/>
                <a:latin typeface="+mn-lt"/>
                <a:ea typeface="+mn-ea"/>
                <a:cs typeface="+mn-cs"/>
              </a:rPr>
              <a:t>bt</a:t>
            </a:r>
            <a:r>
              <a:rPr lang="en-GB" sz="1200" b="0" i="1" kern="1200" dirty="0">
                <a:solidFill>
                  <a:schemeClr val="tx1"/>
                </a:solidFill>
                <a:effectLst/>
                <a:latin typeface="+mn-lt"/>
                <a:ea typeface="+mn-ea"/>
                <a:cs typeface="+mn-cs"/>
              </a:rPr>
              <a:t> Abdullah @ Hew Lee Ling (p) v Kwok Peck Wah (p) &amp; Anor</a:t>
            </a:r>
            <a:r>
              <a:rPr lang="en-GB" sz="1200" b="0" i="0" kern="1200" dirty="0">
                <a:solidFill>
                  <a:schemeClr val="tx1"/>
                </a:solidFill>
                <a:effectLst/>
                <a:latin typeface="+mn-lt"/>
                <a:ea typeface="+mn-ea"/>
                <a:cs typeface="+mn-cs"/>
              </a:rPr>
              <a:t> [2009] 6 MLJ 385, CA; </a:t>
            </a:r>
            <a:r>
              <a:rPr lang="en-GB" sz="1200" b="0" i="1" kern="1200" dirty="0">
                <a:solidFill>
                  <a:schemeClr val="tx1"/>
                </a:solidFill>
                <a:effectLst/>
                <a:latin typeface="+mn-lt"/>
                <a:ea typeface="+mn-ea"/>
                <a:cs typeface="+mn-cs"/>
              </a:rPr>
              <a:t>Eu Boon </a:t>
            </a:r>
            <a:r>
              <a:rPr lang="en-GB" sz="1200" b="0" i="1" kern="1200" dirty="0" err="1">
                <a:solidFill>
                  <a:schemeClr val="tx1"/>
                </a:solidFill>
                <a:effectLst/>
                <a:latin typeface="+mn-lt"/>
                <a:ea typeface="+mn-ea"/>
                <a:cs typeface="+mn-cs"/>
              </a:rPr>
              <a:t>Yeap</a:t>
            </a:r>
            <a:r>
              <a:rPr lang="en-GB" sz="1200" b="0" i="1" kern="1200" dirty="0">
                <a:solidFill>
                  <a:schemeClr val="tx1"/>
                </a:solidFill>
                <a:effectLst/>
                <a:latin typeface="+mn-lt"/>
                <a:ea typeface="+mn-ea"/>
                <a:cs typeface="+mn-cs"/>
              </a:rPr>
              <a:t> &amp; </a:t>
            </a:r>
            <a:r>
              <a:rPr lang="en-GB" sz="1200" b="0" i="1" kern="1200" dirty="0" err="1">
                <a:solidFill>
                  <a:schemeClr val="tx1"/>
                </a:solidFill>
                <a:effectLst/>
                <a:latin typeface="+mn-lt"/>
                <a:ea typeface="+mn-ea"/>
                <a:cs typeface="+mn-cs"/>
              </a:rPr>
              <a:t>Ors</a:t>
            </a:r>
            <a:r>
              <a:rPr lang="en-GB" sz="1200" b="0" i="1" kern="1200" dirty="0">
                <a:solidFill>
                  <a:schemeClr val="tx1"/>
                </a:solidFill>
                <a:effectLst/>
                <a:latin typeface="+mn-lt"/>
                <a:ea typeface="+mn-ea"/>
                <a:cs typeface="+mn-cs"/>
              </a:rPr>
              <a:t> v Ewe Kean Hoe</a:t>
            </a:r>
            <a:r>
              <a:rPr lang="en-GB" sz="1200" b="0" i="0" kern="1200" dirty="0">
                <a:solidFill>
                  <a:schemeClr val="tx1"/>
                </a:solidFill>
                <a:effectLst/>
                <a:latin typeface="+mn-lt"/>
                <a:ea typeface="+mn-ea"/>
                <a:cs typeface="+mn-cs"/>
              </a:rPr>
              <a:t> [2008] 1 AMR 10; [2008] 2 MLJ 868; [2007] 6 CLJ 791, CA.</a:t>
            </a:r>
          </a:p>
          <a:p>
            <a:r>
              <a:rPr lang="en-GB" sz="1200" b="0" i="0" kern="1200" dirty="0">
                <a:solidFill>
                  <a:schemeClr val="tx1"/>
                </a:solidFill>
                <a:effectLst/>
                <a:latin typeface="+mn-lt"/>
                <a:ea typeface="+mn-ea"/>
                <a:cs typeface="+mn-cs"/>
              </a:rPr>
              <a:t>In </a:t>
            </a:r>
            <a:r>
              <a:rPr lang="en-GB" sz="1200" b="0" i="1" kern="1200" dirty="0" err="1">
                <a:solidFill>
                  <a:schemeClr val="tx1"/>
                </a:solidFill>
                <a:effectLst/>
                <a:latin typeface="+mn-lt"/>
                <a:ea typeface="+mn-ea"/>
                <a:cs typeface="+mn-cs"/>
              </a:rPr>
              <a:t>Tho</a:t>
            </a:r>
            <a:r>
              <a:rPr lang="en-GB" sz="1200" b="0" i="1" kern="1200" dirty="0">
                <a:solidFill>
                  <a:schemeClr val="tx1"/>
                </a:solidFill>
                <a:effectLst/>
                <a:latin typeface="+mn-lt"/>
                <a:ea typeface="+mn-ea"/>
                <a:cs typeface="+mn-cs"/>
              </a:rPr>
              <a:t> Yow Pew &amp; Anor v Chua </a:t>
            </a:r>
            <a:r>
              <a:rPr lang="en-GB" sz="1200" b="0" i="1" kern="1200" dirty="0" err="1">
                <a:solidFill>
                  <a:schemeClr val="tx1"/>
                </a:solidFill>
                <a:effectLst/>
                <a:latin typeface="+mn-lt"/>
                <a:ea typeface="+mn-ea"/>
                <a:cs typeface="+mn-cs"/>
              </a:rPr>
              <a:t>Kooi</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Hean</a:t>
            </a:r>
            <a:r>
              <a:rPr lang="en-GB" sz="1200" b="0" i="0" kern="1200" dirty="0">
                <a:solidFill>
                  <a:schemeClr val="tx1"/>
                </a:solidFill>
                <a:effectLst/>
                <a:latin typeface="+mn-lt"/>
                <a:ea typeface="+mn-ea"/>
                <a:cs typeface="+mn-cs"/>
              </a:rPr>
              <a:t> [2001] 3 AMR 3414; [2001] 5 MLJ 578, the court had erroneously applied the “suspicious circumstances” test to the testamentary capacity of the testator instead of the making of the will. On appeal, the Court of Appeal ordered a retrial. See </a:t>
            </a:r>
            <a:r>
              <a:rPr lang="en-GB" sz="1200" b="0" i="1" kern="1200" dirty="0" err="1">
                <a:solidFill>
                  <a:schemeClr val="tx1"/>
                </a:solidFill>
                <a:effectLst/>
                <a:latin typeface="+mn-lt"/>
                <a:ea typeface="+mn-ea"/>
                <a:cs typeface="+mn-cs"/>
              </a:rPr>
              <a:t>Tho</a:t>
            </a:r>
            <a:r>
              <a:rPr lang="en-GB" sz="1200" b="0" i="1" kern="1200" dirty="0">
                <a:solidFill>
                  <a:schemeClr val="tx1"/>
                </a:solidFill>
                <a:effectLst/>
                <a:latin typeface="+mn-lt"/>
                <a:ea typeface="+mn-ea"/>
                <a:cs typeface="+mn-cs"/>
              </a:rPr>
              <a:t> Yow Pew &amp; Anor v Chua </a:t>
            </a:r>
            <a:r>
              <a:rPr lang="en-GB" sz="1200" b="0" i="1" kern="1200" dirty="0" err="1">
                <a:solidFill>
                  <a:schemeClr val="tx1"/>
                </a:solidFill>
                <a:effectLst/>
                <a:latin typeface="+mn-lt"/>
                <a:ea typeface="+mn-ea"/>
                <a:cs typeface="+mn-cs"/>
              </a:rPr>
              <a:t>Kooi</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Hean</a:t>
            </a:r>
            <a:r>
              <a:rPr lang="en-GB" sz="1200" b="0" i="0" kern="1200" dirty="0">
                <a:solidFill>
                  <a:schemeClr val="tx1"/>
                </a:solidFill>
                <a:effectLst/>
                <a:latin typeface="+mn-lt"/>
                <a:ea typeface="+mn-ea"/>
                <a:cs typeface="+mn-cs"/>
              </a:rPr>
              <a:t> [2002] 3 AMR 3703; [2002] 4 MLJ 97, CA. In the re-trial (</a:t>
            </a:r>
            <a:r>
              <a:rPr lang="en-GB" sz="1200" b="0" i="1" kern="1200" dirty="0" err="1">
                <a:solidFill>
                  <a:schemeClr val="tx1"/>
                </a:solidFill>
                <a:effectLst/>
                <a:latin typeface="+mn-lt"/>
                <a:ea typeface="+mn-ea"/>
                <a:cs typeface="+mn-cs"/>
              </a:rPr>
              <a:t>Tho</a:t>
            </a:r>
            <a:r>
              <a:rPr lang="en-GB" sz="1200" b="0" i="1" kern="1200" dirty="0">
                <a:solidFill>
                  <a:schemeClr val="tx1"/>
                </a:solidFill>
                <a:effectLst/>
                <a:latin typeface="+mn-lt"/>
                <a:ea typeface="+mn-ea"/>
                <a:cs typeface="+mn-cs"/>
              </a:rPr>
              <a:t> Yow Pew &amp; Anor v Chua </a:t>
            </a:r>
            <a:r>
              <a:rPr lang="en-GB" sz="1200" b="0" i="1" kern="1200" dirty="0" err="1">
                <a:solidFill>
                  <a:schemeClr val="tx1"/>
                </a:solidFill>
                <a:effectLst/>
                <a:latin typeface="+mn-lt"/>
                <a:ea typeface="+mn-ea"/>
                <a:cs typeface="+mn-cs"/>
              </a:rPr>
              <a:t>Kooi</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Hean</a:t>
            </a:r>
            <a:r>
              <a:rPr lang="en-GB" sz="1200" b="0" i="0" kern="1200" dirty="0">
                <a:solidFill>
                  <a:schemeClr val="tx1"/>
                </a:solidFill>
                <a:effectLst/>
                <a:latin typeface="+mn-lt"/>
                <a:ea typeface="+mn-ea"/>
                <a:cs typeface="+mn-cs"/>
              </a:rPr>
              <a:t> [2010] 3 AMR 85; [2009] 1 LNS 1252; [2009] MLJU 1042, HC), judgment was delivered upholding the validity of the will.</a:t>
            </a:r>
          </a:p>
          <a:p>
            <a:r>
              <a:rPr lang="en-GB" sz="1200" b="0" i="0" kern="1200" dirty="0">
                <a:solidFill>
                  <a:schemeClr val="tx1"/>
                </a:solidFill>
                <a:effectLst/>
                <a:latin typeface="+mn-lt"/>
                <a:ea typeface="+mn-ea"/>
                <a:cs typeface="+mn-cs"/>
              </a:rPr>
              <a:t>In </a:t>
            </a:r>
            <a:r>
              <a:rPr lang="en-GB" sz="1200" b="0" i="1" kern="1200" dirty="0" err="1">
                <a:solidFill>
                  <a:schemeClr val="tx1"/>
                </a:solidFill>
                <a:effectLst/>
                <a:latin typeface="+mn-lt"/>
                <a:ea typeface="+mn-ea"/>
                <a:cs typeface="+mn-cs"/>
              </a:rPr>
              <a:t>Krishnavani</a:t>
            </a:r>
            <a:r>
              <a:rPr lang="en-GB" sz="1200" b="0" i="1" kern="1200" dirty="0">
                <a:solidFill>
                  <a:schemeClr val="tx1"/>
                </a:solidFill>
                <a:effectLst/>
                <a:latin typeface="+mn-lt"/>
                <a:ea typeface="+mn-ea"/>
                <a:cs typeface="+mn-cs"/>
              </a:rPr>
              <a:t> a/p </a:t>
            </a:r>
            <a:r>
              <a:rPr lang="en-GB" sz="1200" b="0" i="1" kern="1200" dirty="0" err="1">
                <a:solidFill>
                  <a:schemeClr val="tx1"/>
                </a:solidFill>
                <a:effectLst/>
                <a:latin typeface="+mn-lt"/>
                <a:ea typeface="+mn-ea"/>
                <a:cs typeface="+mn-cs"/>
              </a:rPr>
              <a:t>Muniandy</a:t>
            </a:r>
            <a:r>
              <a:rPr lang="en-GB" sz="1200" b="0" i="1" kern="1200" dirty="0">
                <a:solidFill>
                  <a:schemeClr val="tx1"/>
                </a:solidFill>
                <a:effectLst/>
                <a:latin typeface="+mn-lt"/>
                <a:ea typeface="+mn-ea"/>
                <a:cs typeface="+mn-cs"/>
              </a:rPr>
              <a:t> v </a:t>
            </a:r>
            <a:r>
              <a:rPr lang="en-GB" sz="1200" b="0" i="1" kern="1200" dirty="0" err="1">
                <a:solidFill>
                  <a:schemeClr val="tx1"/>
                </a:solidFill>
                <a:effectLst/>
                <a:latin typeface="+mn-lt"/>
                <a:ea typeface="+mn-ea"/>
                <a:cs typeface="+mn-cs"/>
              </a:rPr>
              <a:t>Sethambal</a:t>
            </a:r>
            <a:r>
              <a:rPr lang="en-GB" sz="1200" b="0" i="1" kern="1200" dirty="0">
                <a:solidFill>
                  <a:schemeClr val="tx1"/>
                </a:solidFill>
                <a:effectLst/>
                <a:latin typeface="+mn-lt"/>
                <a:ea typeface="+mn-ea"/>
                <a:cs typeface="+mn-cs"/>
              </a:rPr>
              <a:t> d/o </a:t>
            </a:r>
            <a:r>
              <a:rPr lang="en-GB" sz="1200" b="0" i="1" kern="1200" dirty="0" err="1">
                <a:solidFill>
                  <a:schemeClr val="tx1"/>
                </a:solidFill>
                <a:effectLst/>
                <a:latin typeface="+mn-lt"/>
                <a:ea typeface="+mn-ea"/>
                <a:cs typeface="+mn-cs"/>
              </a:rPr>
              <a:t>Doraiappah</a:t>
            </a:r>
            <a:r>
              <a:rPr lang="en-GB" sz="1200" b="0" i="1" kern="1200" dirty="0">
                <a:solidFill>
                  <a:schemeClr val="tx1"/>
                </a:solidFill>
                <a:effectLst/>
                <a:latin typeface="+mn-lt"/>
                <a:ea typeface="+mn-ea"/>
                <a:cs typeface="+mn-cs"/>
              </a:rPr>
              <a:t> &amp; Anor</a:t>
            </a:r>
            <a:r>
              <a:rPr lang="en-GB" sz="1200" b="0" i="0" kern="1200" dirty="0">
                <a:solidFill>
                  <a:schemeClr val="tx1"/>
                </a:solidFill>
                <a:effectLst/>
                <a:latin typeface="+mn-lt"/>
                <a:ea typeface="+mn-ea"/>
                <a:cs typeface="+mn-cs"/>
              </a:rPr>
              <a:t> [1998] AMEJ 0123; [1998] 7 MLJ 366, HC, the deceased suffered from bone cancer, and there were suspicious circumstances surrounding a will executed three days before his death. The court found lack of testamentary capacity.</a:t>
            </a:r>
          </a:p>
          <a:p>
            <a:r>
              <a:rPr lang="en-GB" sz="1200" b="0" i="1" kern="1200" dirty="0" err="1">
                <a:solidFill>
                  <a:schemeClr val="tx1"/>
                </a:solidFill>
                <a:effectLst/>
                <a:latin typeface="+mn-lt"/>
                <a:ea typeface="+mn-ea"/>
                <a:cs typeface="+mn-cs"/>
              </a:rPr>
              <a:t>Khaw</a:t>
            </a:r>
            <a:r>
              <a:rPr lang="en-GB" sz="1200" b="0" i="1" kern="1200" dirty="0">
                <a:solidFill>
                  <a:schemeClr val="tx1"/>
                </a:solidFill>
                <a:effectLst/>
                <a:latin typeface="+mn-lt"/>
                <a:ea typeface="+mn-ea"/>
                <a:cs typeface="+mn-cs"/>
              </a:rPr>
              <a:t> Cheng Bok &amp; </a:t>
            </a:r>
            <a:r>
              <a:rPr lang="en-GB" sz="1200" b="0" i="1" kern="1200" dirty="0" err="1">
                <a:solidFill>
                  <a:schemeClr val="tx1"/>
                </a:solidFill>
                <a:effectLst/>
                <a:latin typeface="+mn-lt"/>
                <a:ea typeface="+mn-ea"/>
                <a:cs typeface="+mn-cs"/>
              </a:rPr>
              <a:t>Ors</a:t>
            </a:r>
            <a:r>
              <a:rPr lang="en-GB" sz="1200" b="0" i="1" kern="1200" dirty="0">
                <a:solidFill>
                  <a:schemeClr val="tx1"/>
                </a:solidFill>
                <a:effectLst/>
                <a:latin typeface="+mn-lt"/>
                <a:ea typeface="+mn-ea"/>
                <a:cs typeface="+mn-cs"/>
              </a:rPr>
              <a:t> v </a:t>
            </a:r>
            <a:r>
              <a:rPr lang="en-GB" sz="1200" b="0" i="1" kern="1200" dirty="0" err="1">
                <a:solidFill>
                  <a:schemeClr val="tx1"/>
                </a:solidFill>
                <a:effectLst/>
                <a:latin typeface="+mn-lt"/>
                <a:ea typeface="+mn-ea"/>
                <a:cs typeface="+mn-cs"/>
              </a:rPr>
              <a:t>Khaw</a:t>
            </a:r>
            <a:r>
              <a:rPr lang="en-GB" sz="1200" b="0" i="1" kern="1200" dirty="0">
                <a:solidFill>
                  <a:schemeClr val="tx1"/>
                </a:solidFill>
                <a:effectLst/>
                <a:latin typeface="+mn-lt"/>
                <a:ea typeface="+mn-ea"/>
                <a:cs typeface="+mn-cs"/>
              </a:rPr>
              <a:t> Cheng Poon &amp; </a:t>
            </a:r>
            <a:r>
              <a:rPr lang="en-GB" sz="1200" b="0" i="1" kern="1200" dirty="0" err="1">
                <a:solidFill>
                  <a:schemeClr val="tx1"/>
                </a:solidFill>
                <a:effectLst/>
                <a:latin typeface="+mn-lt"/>
                <a:ea typeface="+mn-ea"/>
                <a:cs typeface="+mn-cs"/>
              </a:rPr>
              <a:t>Ors</a:t>
            </a:r>
            <a:r>
              <a:rPr lang="en-GB" sz="1200" b="0" i="0" kern="1200" dirty="0">
                <a:solidFill>
                  <a:schemeClr val="tx1"/>
                </a:solidFill>
                <a:effectLst/>
                <a:latin typeface="+mn-lt"/>
                <a:ea typeface="+mn-ea"/>
                <a:cs typeface="+mn-cs"/>
              </a:rPr>
              <a:t> [1998] 3 MLJ 457 concerned a claim by beneficiaries over the deceased’s vast estate. Six wills were propounded, three executed in 1990, the other three executed in 1992 and prepared by the third defendant (son of the deceased). The deceased suffered from senility, lacked testamentary capacity, was under undue influence, and suspicious circumstances were established relating to the execution of the 1992 wills.</a:t>
            </a:r>
          </a:p>
          <a:p>
            <a:r>
              <a:rPr lang="en-GB" sz="1200" b="0" i="0" kern="1200" dirty="0">
                <a:solidFill>
                  <a:schemeClr val="tx1"/>
                </a:solidFill>
                <a:effectLst/>
                <a:latin typeface="+mn-lt"/>
                <a:ea typeface="+mn-ea"/>
                <a:cs typeface="+mn-cs"/>
              </a:rPr>
              <a:t>In </a:t>
            </a:r>
            <a:r>
              <a:rPr lang="en-GB" sz="1200" b="0" i="1" kern="1200" dirty="0">
                <a:solidFill>
                  <a:schemeClr val="tx1"/>
                </a:solidFill>
                <a:effectLst/>
                <a:latin typeface="+mn-lt"/>
                <a:ea typeface="+mn-ea"/>
                <a:cs typeface="+mn-cs"/>
              </a:rPr>
              <a:t>RM P RM P v </a:t>
            </a:r>
            <a:r>
              <a:rPr lang="en-GB" sz="1200" b="0" i="1" kern="1200" dirty="0" err="1">
                <a:solidFill>
                  <a:schemeClr val="tx1"/>
                </a:solidFill>
                <a:effectLst/>
                <a:latin typeface="+mn-lt"/>
                <a:ea typeface="+mn-ea"/>
                <a:cs typeface="+mn-cs"/>
              </a:rPr>
              <a:t>Palaniyappan</a:t>
            </a:r>
            <a:r>
              <a:rPr lang="en-GB" sz="1200" b="0" i="1" kern="1200" dirty="0">
                <a:solidFill>
                  <a:schemeClr val="tx1"/>
                </a:solidFill>
                <a:effectLst/>
                <a:latin typeface="+mn-lt"/>
                <a:ea typeface="+mn-ea"/>
                <a:cs typeface="+mn-cs"/>
              </a:rPr>
              <a:t> v </a:t>
            </a:r>
            <a:r>
              <a:rPr lang="en-GB" sz="1200" b="0" i="1" kern="1200" dirty="0" err="1">
                <a:solidFill>
                  <a:schemeClr val="tx1"/>
                </a:solidFill>
                <a:effectLst/>
                <a:latin typeface="+mn-lt"/>
                <a:ea typeface="+mn-ea"/>
                <a:cs typeface="+mn-cs"/>
              </a:rPr>
              <a:t>Npl</a:t>
            </a:r>
            <a:r>
              <a:rPr lang="en-GB" sz="1200" b="0" i="1" kern="1200" dirty="0">
                <a:solidFill>
                  <a:schemeClr val="tx1"/>
                </a:solidFill>
                <a:effectLst/>
                <a:latin typeface="+mn-lt"/>
                <a:ea typeface="+mn-ea"/>
                <a:cs typeface="+mn-cs"/>
              </a:rPr>
              <a:t> St </a:t>
            </a:r>
            <a:r>
              <a:rPr lang="en-GB" sz="1200" b="0" i="1" kern="1200" dirty="0" err="1">
                <a:solidFill>
                  <a:schemeClr val="tx1"/>
                </a:solidFill>
                <a:effectLst/>
                <a:latin typeface="+mn-lt"/>
                <a:ea typeface="+mn-ea"/>
                <a:cs typeface="+mn-cs"/>
              </a:rPr>
              <a:t>Mv</a:t>
            </a:r>
            <a:r>
              <a:rPr lang="en-GB" sz="1200" b="0" i="1" kern="1200" dirty="0">
                <a:solidFill>
                  <a:schemeClr val="tx1"/>
                </a:solidFill>
                <a:effectLst/>
                <a:latin typeface="+mn-lt"/>
                <a:ea typeface="+mn-ea"/>
                <a:cs typeface="+mn-cs"/>
              </a:rPr>
              <a:t> Ramanathan </a:t>
            </a:r>
            <a:r>
              <a:rPr lang="en-GB" sz="1200" b="0" i="1" kern="1200" dirty="0" err="1">
                <a:solidFill>
                  <a:schemeClr val="tx1"/>
                </a:solidFill>
                <a:effectLst/>
                <a:latin typeface="+mn-lt"/>
                <a:ea typeface="+mn-ea"/>
                <a:cs typeface="+mn-cs"/>
              </a:rPr>
              <a:t>Chettiar</a:t>
            </a:r>
            <a:r>
              <a:rPr lang="en-GB" sz="1200" b="0" i="0" kern="1200" dirty="0">
                <a:solidFill>
                  <a:schemeClr val="tx1"/>
                </a:solidFill>
                <a:effectLst/>
                <a:latin typeface="+mn-lt"/>
                <a:ea typeface="+mn-ea"/>
                <a:cs typeface="+mn-cs"/>
              </a:rPr>
              <a:t> [1977] 2 MLJ 34 an Indian will had been determined under Indian law as being valid. The testator was domiciled in India, which would determine the distribution of his Malaysian immoveable properties. See also </a:t>
            </a:r>
            <a:r>
              <a:rPr lang="en-GB" sz="1200" b="0" i="1" kern="1200" dirty="0">
                <a:solidFill>
                  <a:schemeClr val="tx1"/>
                </a:solidFill>
                <a:effectLst/>
                <a:latin typeface="+mn-lt"/>
                <a:ea typeface="+mn-ea"/>
                <a:cs typeface="+mn-cs"/>
              </a:rPr>
              <a:t>Lim </a:t>
            </a:r>
            <a:r>
              <a:rPr lang="en-GB" sz="1200" b="0" i="1" kern="1200" dirty="0" err="1">
                <a:solidFill>
                  <a:schemeClr val="tx1"/>
                </a:solidFill>
                <a:effectLst/>
                <a:latin typeface="+mn-lt"/>
                <a:ea typeface="+mn-ea"/>
                <a:cs typeface="+mn-cs"/>
              </a:rPr>
              <a:t>Gaik</a:t>
            </a:r>
            <a:r>
              <a:rPr lang="en-GB" sz="1200" b="0" i="1" kern="1200" dirty="0">
                <a:solidFill>
                  <a:schemeClr val="tx1"/>
                </a:solidFill>
                <a:effectLst/>
                <a:latin typeface="+mn-lt"/>
                <a:ea typeface="+mn-ea"/>
                <a:cs typeface="+mn-cs"/>
              </a:rPr>
              <a:t> Teen </a:t>
            </a:r>
            <a:r>
              <a:rPr lang="en-GB" sz="1200" b="0" i="1" kern="1200" dirty="0" err="1">
                <a:solidFill>
                  <a:schemeClr val="tx1"/>
                </a:solidFill>
                <a:effectLst/>
                <a:latin typeface="+mn-lt"/>
                <a:ea typeface="+mn-ea"/>
                <a:cs typeface="+mn-cs"/>
              </a:rPr>
              <a:t>Neoh</a:t>
            </a:r>
            <a:r>
              <a:rPr lang="en-GB" sz="1200" b="0" i="1" kern="1200" dirty="0">
                <a:solidFill>
                  <a:schemeClr val="tx1"/>
                </a:solidFill>
                <a:effectLst/>
                <a:latin typeface="+mn-lt"/>
                <a:ea typeface="+mn-ea"/>
                <a:cs typeface="+mn-cs"/>
              </a:rPr>
              <a:t> v Lim </a:t>
            </a:r>
            <a:r>
              <a:rPr lang="en-GB" sz="1200" b="0" i="1" kern="1200" dirty="0" err="1">
                <a:solidFill>
                  <a:schemeClr val="tx1"/>
                </a:solidFill>
                <a:effectLst/>
                <a:latin typeface="+mn-lt"/>
                <a:ea typeface="+mn-ea"/>
                <a:cs typeface="+mn-cs"/>
              </a:rPr>
              <a:t>Gaik</a:t>
            </a:r>
            <a:r>
              <a:rPr lang="en-GB" sz="1200" b="0" i="1" kern="1200" dirty="0">
                <a:solidFill>
                  <a:schemeClr val="tx1"/>
                </a:solidFill>
                <a:effectLst/>
                <a:latin typeface="+mn-lt"/>
                <a:ea typeface="+mn-ea"/>
                <a:cs typeface="+mn-cs"/>
              </a:rPr>
              <a:t> Kee</a:t>
            </a:r>
            <a:r>
              <a:rPr lang="en-GB" sz="1200" b="0" i="0" kern="1200" dirty="0">
                <a:solidFill>
                  <a:schemeClr val="tx1"/>
                </a:solidFill>
                <a:effectLst/>
                <a:latin typeface="+mn-lt"/>
                <a:ea typeface="+mn-ea"/>
                <a:cs typeface="+mn-cs"/>
              </a:rPr>
              <a:t> (1921) 2 BLSS 388, PC.</a:t>
            </a:r>
          </a:p>
          <a:p>
            <a:r>
              <a:rPr lang="en-GB" sz="1200" b="0" i="0" kern="1200" dirty="0">
                <a:solidFill>
                  <a:schemeClr val="tx1"/>
                </a:solidFill>
                <a:effectLst/>
                <a:latin typeface="+mn-lt"/>
                <a:ea typeface="+mn-ea"/>
                <a:cs typeface="+mn-cs"/>
              </a:rPr>
              <a:t>See also </a:t>
            </a:r>
            <a:r>
              <a:rPr lang="en-GB" sz="1200" b="0" i="1" kern="1200" dirty="0">
                <a:solidFill>
                  <a:schemeClr val="tx1"/>
                </a:solidFill>
                <a:effectLst/>
                <a:latin typeface="+mn-lt"/>
                <a:ea typeface="+mn-ea"/>
                <a:cs typeface="+mn-cs"/>
              </a:rPr>
              <a:t>Dr </a:t>
            </a:r>
            <a:r>
              <a:rPr lang="en-GB" sz="1200" b="0" i="1" kern="1200" dirty="0" err="1">
                <a:solidFill>
                  <a:schemeClr val="tx1"/>
                </a:solidFill>
                <a:effectLst/>
                <a:latin typeface="+mn-lt"/>
                <a:ea typeface="+mn-ea"/>
                <a:cs typeface="+mn-cs"/>
              </a:rPr>
              <a:t>Shanmuganathan</a:t>
            </a:r>
            <a:r>
              <a:rPr lang="en-GB" sz="1200" b="0" i="1" kern="1200" dirty="0">
                <a:solidFill>
                  <a:schemeClr val="tx1"/>
                </a:solidFill>
                <a:effectLst/>
                <a:latin typeface="+mn-lt"/>
                <a:ea typeface="+mn-ea"/>
                <a:cs typeface="+mn-cs"/>
              </a:rPr>
              <a:t> v </a:t>
            </a:r>
            <a:r>
              <a:rPr lang="en-GB" sz="1200" b="0" i="1" kern="1200" dirty="0" err="1">
                <a:solidFill>
                  <a:schemeClr val="tx1"/>
                </a:solidFill>
                <a:effectLst/>
                <a:latin typeface="+mn-lt"/>
                <a:ea typeface="+mn-ea"/>
                <a:cs typeface="+mn-cs"/>
              </a:rPr>
              <a:t>Periasamy</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Sithambaram</a:t>
            </a:r>
            <a:r>
              <a:rPr lang="en-GB" sz="1200" b="0" i="1" kern="1200" dirty="0">
                <a:solidFill>
                  <a:schemeClr val="tx1"/>
                </a:solidFill>
                <a:effectLst/>
                <a:latin typeface="+mn-lt"/>
                <a:ea typeface="+mn-ea"/>
                <a:cs typeface="+mn-cs"/>
              </a:rPr>
              <a:t> Pillai</a:t>
            </a:r>
            <a:r>
              <a:rPr lang="en-GB" sz="1200" b="0" i="0" kern="1200" dirty="0">
                <a:solidFill>
                  <a:schemeClr val="tx1"/>
                </a:solidFill>
                <a:effectLst/>
                <a:latin typeface="+mn-lt"/>
                <a:ea typeface="+mn-ea"/>
                <a:cs typeface="+mn-cs"/>
              </a:rPr>
              <a:t> [1997] 3 AMR 3012; [1997] 3 MLJ 61, FC (abnormal and suspicious circumstances surrounding the emergence of the will); referred to in </a:t>
            </a:r>
            <a:r>
              <a:rPr lang="en-GB" sz="1200" b="0" i="1" kern="1200" dirty="0" err="1">
                <a:solidFill>
                  <a:schemeClr val="tx1"/>
                </a:solidFill>
                <a:effectLst/>
                <a:latin typeface="+mn-lt"/>
                <a:ea typeface="+mn-ea"/>
                <a:cs typeface="+mn-cs"/>
              </a:rPr>
              <a:t>Ch’ng</a:t>
            </a:r>
            <a:r>
              <a:rPr lang="en-GB" sz="1200" b="0" i="1" kern="1200" dirty="0">
                <a:solidFill>
                  <a:schemeClr val="tx1"/>
                </a:solidFill>
                <a:effectLst/>
                <a:latin typeface="+mn-lt"/>
                <a:ea typeface="+mn-ea"/>
                <a:cs typeface="+mn-cs"/>
              </a:rPr>
              <a:t> Kheng </a:t>
            </a:r>
            <a:r>
              <a:rPr lang="en-GB" sz="1200" b="0" i="1" kern="1200" dirty="0" err="1">
                <a:solidFill>
                  <a:schemeClr val="tx1"/>
                </a:solidFill>
                <a:effectLst/>
                <a:latin typeface="+mn-lt"/>
                <a:ea typeface="+mn-ea"/>
                <a:cs typeface="+mn-cs"/>
              </a:rPr>
              <a:t>Phong</a:t>
            </a:r>
            <a:r>
              <a:rPr lang="en-GB" sz="1200" b="0" i="1" kern="1200" dirty="0">
                <a:solidFill>
                  <a:schemeClr val="tx1"/>
                </a:solidFill>
                <a:effectLst/>
                <a:latin typeface="+mn-lt"/>
                <a:ea typeface="+mn-ea"/>
                <a:cs typeface="+mn-cs"/>
              </a:rPr>
              <a:t> v Chung </a:t>
            </a:r>
            <a:r>
              <a:rPr lang="en-GB" sz="1200" b="0" i="1" kern="1200" dirty="0" err="1">
                <a:solidFill>
                  <a:schemeClr val="tx1"/>
                </a:solidFill>
                <a:effectLst/>
                <a:latin typeface="+mn-lt"/>
                <a:ea typeface="+mn-ea"/>
                <a:cs typeface="+mn-cs"/>
              </a:rPr>
              <a:t>Keng</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Huat</a:t>
            </a:r>
            <a:r>
              <a:rPr lang="en-GB" sz="1200" b="0" i="1" kern="1200" dirty="0">
                <a:solidFill>
                  <a:schemeClr val="tx1"/>
                </a:solidFill>
                <a:effectLst/>
                <a:latin typeface="+mn-lt"/>
                <a:ea typeface="+mn-ea"/>
                <a:cs typeface="+mn-cs"/>
              </a:rPr>
              <a:t> &amp; </a:t>
            </a:r>
            <a:r>
              <a:rPr lang="en-GB" sz="1200" b="0" i="1" kern="1200" dirty="0" err="1">
                <a:solidFill>
                  <a:schemeClr val="tx1"/>
                </a:solidFill>
                <a:effectLst/>
                <a:latin typeface="+mn-lt"/>
                <a:ea typeface="+mn-ea"/>
                <a:cs typeface="+mn-cs"/>
              </a:rPr>
              <a:t>Ors</a:t>
            </a:r>
            <a:r>
              <a:rPr lang="en-GB" sz="1200" b="0" i="0" kern="1200" dirty="0">
                <a:solidFill>
                  <a:schemeClr val="tx1"/>
                </a:solidFill>
                <a:effectLst/>
                <a:latin typeface="+mn-lt"/>
                <a:ea typeface="+mn-ea"/>
                <a:cs typeface="+mn-cs"/>
              </a:rPr>
              <a:t> [2010] 6 AMR 485; [2011] 8 MLJ 32. In </a:t>
            </a:r>
            <a:r>
              <a:rPr lang="en-GB" sz="1200" b="0" i="1" kern="1200" dirty="0" err="1">
                <a:solidFill>
                  <a:schemeClr val="tx1"/>
                </a:solidFill>
                <a:effectLst/>
                <a:latin typeface="+mn-lt"/>
                <a:ea typeface="+mn-ea"/>
                <a:cs typeface="+mn-cs"/>
              </a:rPr>
              <a:t>Karn</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Woon</a:t>
            </a:r>
            <a:r>
              <a:rPr lang="en-GB" sz="1200" b="0" i="1" kern="1200" dirty="0">
                <a:solidFill>
                  <a:schemeClr val="tx1"/>
                </a:solidFill>
                <a:effectLst/>
                <a:latin typeface="+mn-lt"/>
                <a:ea typeface="+mn-ea"/>
                <a:cs typeface="+mn-cs"/>
              </a:rPr>
              <a:t> Lin &amp; Anor v Cheah </a:t>
            </a:r>
            <a:r>
              <a:rPr lang="en-GB" sz="1200" b="0" i="1" kern="1200" dirty="0" err="1">
                <a:solidFill>
                  <a:schemeClr val="tx1"/>
                </a:solidFill>
                <a:effectLst/>
                <a:latin typeface="+mn-lt"/>
                <a:ea typeface="+mn-ea"/>
                <a:cs typeface="+mn-cs"/>
              </a:rPr>
              <a:t>Chor</a:t>
            </a:r>
            <a:r>
              <a:rPr lang="en-GB" sz="1200" b="0" i="1" kern="1200" dirty="0">
                <a:solidFill>
                  <a:schemeClr val="tx1"/>
                </a:solidFill>
                <a:effectLst/>
                <a:latin typeface="+mn-lt"/>
                <a:ea typeface="+mn-ea"/>
                <a:cs typeface="+mn-cs"/>
              </a:rPr>
              <a:t> Bok</a:t>
            </a:r>
            <a:r>
              <a:rPr lang="en-GB" sz="1200" b="0" i="0" kern="1200" dirty="0">
                <a:solidFill>
                  <a:schemeClr val="tx1"/>
                </a:solidFill>
                <a:effectLst/>
                <a:latin typeface="+mn-lt"/>
                <a:ea typeface="+mn-ea"/>
                <a:cs typeface="+mn-cs"/>
              </a:rPr>
              <a:t> [2010] AMEJ 0107; [2010] 5 MLJ 834, HC, the deceased was a widowed school teacher. The deceased’s second will was challenged by the plaintiffs, who sought to propound the first will. The court dismissed the plaintiffs’ claim as the burden of “dispelling any suspicious circumstances” and “any extraneous vitiating element such as undue influence, fraud or forgery lies on those challenging the will” was not met. The court upheld the second will as the deceased was aware of the nature of her acts after her discharge from hospital, and her second will was executed during a “lucid interval” and prepared by a firm of solicitors.</a:t>
            </a:r>
          </a:p>
          <a:p>
            <a:r>
              <a:rPr lang="en-GB" sz="1200" b="0" i="0" kern="1200" dirty="0">
                <a:solidFill>
                  <a:schemeClr val="tx1"/>
                </a:solidFill>
                <a:effectLst/>
                <a:latin typeface="+mn-lt"/>
                <a:ea typeface="+mn-ea"/>
                <a:cs typeface="+mn-cs"/>
              </a:rPr>
              <a:t>See also </a:t>
            </a:r>
            <a:r>
              <a:rPr lang="en-GB" sz="1200" b="0" i="1" kern="1200" dirty="0">
                <a:solidFill>
                  <a:schemeClr val="tx1"/>
                </a:solidFill>
                <a:effectLst/>
                <a:latin typeface="+mn-lt"/>
                <a:ea typeface="+mn-ea"/>
                <a:cs typeface="+mn-cs"/>
              </a:rPr>
              <a:t>Gan </a:t>
            </a:r>
            <a:r>
              <a:rPr lang="en-GB" sz="1200" b="0" i="1" kern="1200" dirty="0" err="1">
                <a:solidFill>
                  <a:schemeClr val="tx1"/>
                </a:solidFill>
                <a:effectLst/>
                <a:latin typeface="+mn-lt"/>
                <a:ea typeface="+mn-ea"/>
                <a:cs typeface="+mn-cs"/>
              </a:rPr>
              <a:t>Yook</a:t>
            </a:r>
            <a:r>
              <a:rPr lang="en-GB" sz="1200" b="0" i="1" kern="1200" dirty="0">
                <a:solidFill>
                  <a:schemeClr val="tx1"/>
                </a:solidFill>
                <a:effectLst/>
                <a:latin typeface="+mn-lt"/>
                <a:ea typeface="+mn-ea"/>
                <a:cs typeface="+mn-cs"/>
              </a:rPr>
              <a:t> Chin (p) v Lee Ing Chin @ Lee Teck Seng</a:t>
            </a:r>
            <a:r>
              <a:rPr lang="en-GB" sz="1200" b="0" i="0" kern="1200" dirty="0">
                <a:solidFill>
                  <a:schemeClr val="tx1"/>
                </a:solidFill>
                <a:effectLst/>
                <a:latin typeface="+mn-lt"/>
                <a:ea typeface="+mn-ea"/>
                <a:cs typeface="+mn-cs"/>
              </a:rPr>
              <a:t> [2004] 6 AMR 781; [2005] 2 MLJ 1, FC; referred to in </a:t>
            </a:r>
            <a:r>
              <a:rPr lang="en-GB" sz="1200" b="0" i="1" kern="1200" dirty="0" err="1">
                <a:solidFill>
                  <a:schemeClr val="tx1"/>
                </a:solidFill>
                <a:effectLst/>
                <a:latin typeface="+mn-lt"/>
                <a:ea typeface="+mn-ea"/>
                <a:cs typeface="+mn-cs"/>
              </a:rPr>
              <a:t>Karn</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Woon</a:t>
            </a:r>
            <a:r>
              <a:rPr lang="en-GB" sz="1200" b="0" i="1" kern="1200" dirty="0">
                <a:solidFill>
                  <a:schemeClr val="tx1"/>
                </a:solidFill>
                <a:effectLst/>
                <a:latin typeface="+mn-lt"/>
                <a:ea typeface="+mn-ea"/>
                <a:cs typeface="+mn-cs"/>
              </a:rPr>
              <a:t> Lin &amp; Anor v Cheah </a:t>
            </a:r>
            <a:r>
              <a:rPr lang="en-GB" sz="1200" b="0" i="1" kern="1200" dirty="0" err="1">
                <a:solidFill>
                  <a:schemeClr val="tx1"/>
                </a:solidFill>
                <a:effectLst/>
                <a:latin typeface="+mn-lt"/>
                <a:ea typeface="+mn-ea"/>
                <a:cs typeface="+mn-cs"/>
              </a:rPr>
              <a:t>Chor</a:t>
            </a:r>
            <a:r>
              <a:rPr lang="en-GB" sz="1200" b="0" i="1" kern="1200" dirty="0">
                <a:solidFill>
                  <a:schemeClr val="tx1"/>
                </a:solidFill>
                <a:effectLst/>
                <a:latin typeface="+mn-lt"/>
                <a:ea typeface="+mn-ea"/>
                <a:cs typeface="+mn-cs"/>
              </a:rPr>
              <a:t> Bok</a:t>
            </a:r>
            <a:r>
              <a:rPr lang="en-GB" sz="1200" b="0" i="0" kern="1200" dirty="0">
                <a:solidFill>
                  <a:schemeClr val="tx1"/>
                </a:solidFill>
                <a:effectLst/>
                <a:latin typeface="+mn-lt"/>
                <a:ea typeface="+mn-ea"/>
                <a:cs typeface="+mn-cs"/>
              </a:rPr>
              <a:t> [2013] 4 AMR 127; [2013] 3 MLJ 457; [2013] 4 CLJ 329, CA (affirming High Court decision); </a:t>
            </a:r>
            <a:r>
              <a:rPr lang="en-GB" sz="1200" b="0" i="1" kern="1200" dirty="0">
                <a:solidFill>
                  <a:schemeClr val="tx1"/>
                </a:solidFill>
                <a:effectLst/>
                <a:latin typeface="+mn-lt"/>
                <a:ea typeface="+mn-ea"/>
                <a:cs typeface="+mn-cs"/>
              </a:rPr>
              <a:t>Choo Mooi </a:t>
            </a:r>
            <a:r>
              <a:rPr lang="en-GB" sz="1200" b="0" i="1" kern="1200" dirty="0" err="1">
                <a:solidFill>
                  <a:schemeClr val="tx1"/>
                </a:solidFill>
                <a:effectLst/>
                <a:latin typeface="+mn-lt"/>
                <a:ea typeface="+mn-ea"/>
                <a:cs typeface="+mn-cs"/>
              </a:rPr>
              <a:t>Kooi</a:t>
            </a:r>
            <a:r>
              <a:rPr lang="en-GB" sz="1200" b="0" i="1" kern="1200" dirty="0">
                <a:solidFill>
                  <a:schemeClr val="tx1"/>
                </a:solidFill>
                <a:effectLst/>
                <a:latin typeface="+mn-lt"/>
                <a:ea typeface="+mn-ea"/>
                <a:cs typeface="+mn-cs"/>
              </a:rPr>
              <a:t> @ Choo Soo Yin v Choo Choon </a:t>
            </a:r>
            <a:r>
              <a:rPr lang="en-GB" sz="1200" b="0" i="1" kern="1200" dirty="0" err="1">
                <a:solidFill>
                  <a:schemeClr val="tx1"/>
                </a:solidFill>
                <a:effectLst/>
                <a:latin typeface="+mn-lt"/>
                <a:ea typeface="+mn-ea"/>
                <a:cs typeface="+mn-cs"/>
              </a:rPr>
              <a:t>Jin</a:t>
            </a:r>
            <a:r>
              <a:rPr lang="en-GB" sz="1200" b="0" i="1" kern="1200" dirty="0">
                <a:solidFill>
                  <a:schemeClr val="tx1"/>
                </a:solidFill>
                <a:effectLst/>
                <a:latin typeface="+mn-lt"/>
                <a:ea typeface="+mn-ea"/>
                <a:cs typeface="+mn-cs"/>
              </a:rPr>
              <a:t> @ Jimmy Choo and other suits</a:t>
            </a:r>
            <a:r>
              <a:rPr lang="en-GB" sz="1200" b="0" i="0" kern="1200" dirty="0">
                <a:solidFill>
                  <a:schemeClr val="tx1"/>
                </a:solidFill>
                <a:effectLst/>
                <a:latin typeface="+mn-lt"/>
                <a:ea typeface="+mn-ea"/>
                <a:cs typeface="+mn-cs"/>
              </a:rPr>
              <a:t> [2012] 2 MLJ 69; </a:t>
            </a:r>
            <a:r>
              <a:rPr lang="en-GB" sz="1200" b="0" i="1" kern="1200" dirty="0" err="1">
                <a:solidFill>
                  <a:schemeClr val="tx1"/>
                </a:solidFill>
                <a:effectLst/>
                <a:latin typeface="+mn-lt"/>
                <a:ea typeface="+mn-ea"/>
                <a:cs typeface="+mn-cs"/>
              </a:rPr>
              <a:t>Appala</a:t>
            </a:r>
            <a:r>
              <a:rPr lang="en-GB" sz="1200" b="0" i="1" kern="1200" dirty="0">
                <a:solidFill>
                  <a:schemeClr val="tx1"/>
                </a:solidFill>
                <a:effectLst/>
                <a:latin typeface="+mn-lt"/>
                <a:ea typeface="+mn-ea"/>
                <a:cs typeface="+mn-cs"/>
              </a:rPr>
              <a:t> Tao a/l </a:t>
            </a:r>
            <a:r>
              <a:rPr lang="en-GB" sz="1200" b="0" i="1" kern="1200" dirty="0" err="1">
                <a:solidFill>
                  <a:schemeClr val="tx1"/>
                </a:solidFill>
                <a:effectLst/>
                <a:latin typeface="+mn-lt"/>
                <a:ea typeface="+mn-ea"/>
                <a:cs typeface="+mn-cs"/>
              </a:rPr>
              <a:t>Simachamlam</a:t>
            </a:r>
            <a:r>
              <a:rPr lang="en-GB" sz="1200" b="0" i="1" kern="1200" dirty="0">
                <a:solidFill>
                  <a:schemeClr val="tx1"/>
                </a:solidFill>
                <a:effectLst/>
                <a:latin typeface="+mn-lt"/>
                <a:ea typeface="+mn-ea"/>
                <a:cs typeface="+mn-cs"/>
              </a:rPr>
              <a:t> dan lain-lain </a:t>
            </a:r>
            <a:r>
              <a:rPr lang="en-GB" sz="1200" b="0" i="1" kern="1200" dirty="0" err="1">
                <a:solidFill>
                  <a:schemeClr val="tx1"/>
                </a:solidFill>
                <a:effectLst/>
                <a:latin typeface="+mn-lt"/>
                <a:ea typeface="+mn-ea"/>
                <a:cs typeface="+mn-cs"/>
              </a:rPr>
              <a:t>lwn</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Pragasarow</a:t>
            </a:r>
            <a:r>
              <a:rPr lang="en-GB" sz="1200" b="0" i="1" kern="1200" dirty="0">
                <a:solidFill>
                  <a:schemeClr val="tx1"/>
                </a:solidFill>
                <a:effectLst/>
                <a:latin typeface="+mn-lt"/>
                <a:ea typeface="+mn-ea"/>
                <a:cs typeface="+mn-cs"/>
              </a:rPr>
              <a:t> a/l </a:t>
            </a:r>
            <a:r>
              <a:rPr lang="en-GB" sz="1200" b="0" i="1" kern="1200" dirty="0" err="1">
                <a:solidFill>
                  <a:schemeClr val="tx1"/>
                </a:solidFill>
                <a:effectLst/>
                <a:latin typeface="+mn-lt"/>
                <a:ea typeface="+mn-ea"/>
                <a:cs typeface="+mn-cs"/>
              </a:rPr>
              <a:t>Simachalam</a:t>
            </a:r>
            <a:r>
              <a:rPr lang="en-GB" sz="1200" b="0" i="0" kern="1200" dirty="0">
                <a:solidFill>
                  <a:schemeClr val="tx1"/>
                </a:solidFill>
                <a:effectLst/>
                <a:latin typeface="+mn-lt"/>
                <a:ea typeface="+mn-ea"/>
                <a:cs typeface="+mn-cs"/>
              </a:rPr>
              <a:t> [2007] 5 MLJ 474 (suit to set aside the grant of probate, impeaching of the will. Testator did not understand English or Malay language, only Tamil and Telegu. Undue influence, duress, lack of testamentary capacity and understanding); </a:t>
            </a:r>
            <a:r>
              <a:rPr lang="en-GB" sz="1200" b="0" i="1" kern="1200" dirty="0" err="1">
                <a:solidFill>
                  <a:schemeClr val="tx1"/>
                </a:solidFill>
                <a:effectLst/>
                <a:latin typeface="+mn-lt"/>
                <a:ea typeface="+mn-ea"/>
                <a:cs typeface="+mn-cs"/>
              </a:rPr>
              <a:t>Chenna</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Gounder</a:t>
            </a:r>
            <a:r>
              <a:rPr lang="en-GB" sz="1200" b="0" i="1" kern="1200" dirty="0">
                <a:solidFill>
                  <a:schemeClr val="tx1"/>
                </a:solidFill>
                <a:effectLst/>
                <a:latin typeface="+mn-lt"/>
                <a:ea typeface="+mn-ea"/>
                <a:cs typeface="+mn-cs"/>
              </a:rPr>
              <a:t> Kandasamy v </a:t>
            </a:r>
            <a:r>
              <a:rPr lang="en-GB" sz="1200" b="0" i="1" kern="1200" dirty="0" err="1">
                <a:solidFill>
                  <a:schemeClr val="tx1"/>
                </a:solidFill>
                <a:effectLst/>
                <a:latin typeface="+mn-lt"/>
                <a:ea typeface="+mn-ea"/>
                <a:cs typeface="+mn-cs"/>
              </a:rPr>
              <a:t>Angamah</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Sunappan</a:t>
            </a:r>
            <a:r>
              <a:rPr lang="en-GB" sz="1200" b="0" i="0" kern="1200" dirty="0">
                <a:solidFill>
                  <a:schemeClr val="tx1"/>
                </a:solidFill>
                <a:effectLst/>
                <a:latin typeface="+mn-lt"/>
                <a:ea typeface="+mn-ea"/>
                <a:cs typeface="+mn-cs"/>
              </a:rPr>
              <a:t> [2016] 7 CLJ 914 HC (suspicious circumstances surrounding the dating of the first will and the making of the second will).</a:t>
            </a:r>
          </a:p>
          <a:p>
            <a:r>
              <a:rPr lang="en-GB" sz="1200" b="0" i="0" kern="1200" dirty="0">
                <a:solidFill>
                  <a:schemeClr val="tx1"/>
                </a:solidFill>
                <a:effectLst/>
                <a:latin typeface="+mn-lt"/>
                <a:ea typeface="+mn-ea"/>
                <a:cs typeface="+mn-cs"/>
              </a:rPr>
              <a:t>See also </a:t>
            </a:r>
            <a:r>
              <a:rPr lang="en-GB" sz="1200" b="0" i="1" kern="1200" dirty="0" err="1">
                <a:solidFill>
                  <a:schemeClr val="tx1"/>
                </a:solidFill>
                <a:effectLst/>
                <a:latin typeface="+mn-lt"/>
                <a:ea typeface="+mn-ea"/>
                <a:cs typeface="+mn-cs"/>
              </a:rPr>
              <a:t>Selvarajoo</a:t>
            </a:r>
            <a:r>
              <a:rPr lang="en-GB" sz="1200" b="0" i="1" kern="1200" dirty="0">
                <a:solidFill>
                  <a:schemeClr val="tx1"/>
                </a:solidFill>
                <a:effectLst/>
                <a:latin typeface="+mn-lt"/>
                <a:ea typeface="+mn-ea"/>
                <a:cs typeface="+mn-cs"/>
              </a:rPr>
              <a:t> a/l </a:t>
            </a:r>
            <a:r>
              <a:rPr lang="en-GB" sz="1200" b="0" i="1" kern="1200" dirty="0" err="1">
                <a:solidFill>
                  <a:schemeClr val="tx1"/>
                </a:solidFill>
                <a:effectLst/>
                <a:latin typeface="+mn-lt"/>
                <a:ea typeface="+mn-ea"/>
                <a:cs typeface="+mn-cs"/>
              </a:rPr>
              <a:t>Palaniappa</a:t>
            </a:r>
            <a:r>
              <a:rPr lang="en-GB" sz="1200" b="0" i="1" kern="1200" dirty="0">
                <a:solidFill>
                  <a:schemeClr val="tx1"/>
                </a:solidFill>
                <a:effectLst/>
                <a:latin typeface="+mn-lt"/>
                <a:ea typeface="+mn-ea"/>
                <a:cs typeface="+mn-cs"/>
              </a:rPr>
              <a:t> Pillai v </a:t>
            </a:r>
            <a:r>
              <a:rPr lang="en-GB" sz="1200" b="0" i="1" kern="1200" dirty="0" err="1">
                <a:solidFill>
                  <a:schemeClr val="tx1"/>
                </a:solidFill>
                <a:effectLst/>
                <a:latin typeface="+mn-lt"/>
                <a:ea typeface="+mn-ea"/>
                <a:cs typeface="+mn-cs"/>
              </a:rPr>
              <a:t>Paramasivam</a:t>
            </a:r>
            <a:r>
              <a:rPr lang="en-GB" sz="1200" b="0" i="1" kern="1200" dirty="0">
                <a:solidFill>
                  <a:schemeClr val="tx1"/>
                </a:solidFill>
                <a:effectLst/>
                <a:latin typeface="+mn-lt"/>
                <a:ea typeface="+mn-ea"/>
                <a:cs typeface="+mn-cs"/>
              </a:rPr>
              <a:t> a/l </a:t>
            </a:r>
            <a:r>
              <a:rPr lang="en-GB" sz="1200" b="0" i="1" kern="1200" dirty="0" err="1">
                <a:solidFill>
                  <a:schemeClr val="tx1"/>
                </a:solidFill>
                <a:effectLst/>
                <a:latin typeface="+mn-lt"/>
                <a:ea typeface="+mn-ea"/>
                <a:cs typeface="+mn-cs"/>
              </a:rPr>
              <a:t>Palaniappa</a:t>
            </a:r>
            <a:r>
              <a:rPr lang="en-GB" sz="1200" b="0" i="1" kern="1200" dirty="0">
                <a:solidFill>
                  <a:schemeClr val="tx1"/>
                </a:solidFill>
                <a:effectLst/>
                <a:latin typeface="+mn-lt"/>
                <a:ea typeface="+mn-ea"/>
                <a:cs typeface="+mn-cs"/>
              </a:rPr>
              <a:t> Pillai</a:t>
            </a:r>
            <a:r>
              <a:rPr lang="en-GB" sz="1200" b="0" i="0" kern="1200" dirty="0">
                <a:solidFill>
                  <a:schemeClr val="tx1"/>
                </a:solidFill>
                <a:effectLst/>
                <a:latin typeface="+mn-lt"/>
                <a:ea typeface="+mn-ea"/>
                <a:cs typeface="+mn-cs"/>
              </a:rPr>
              <a:t> [2013] 5 MLJ 748, HC, where the court considered whether there was a marriage by reputation between the deceased and the third “wife” and whether Hindu custom permitted polygamous marriages. The judge found that the plaintiff was the legitimate son of the deceased’s union with his mother. The plaintiff also succeeded in establishing several suspicious circumstances casting doubt on the testamentary capacity of the deceased, who had suffered a minor stroke and would have been incapable of visiting the lawyer’s office. The defendant had also failed to call the witnesses who allegedly witnessed the deceased’s will.</a:t>
            </a:r>
          </a:p>
          <a:p>
            <a:r>
              <a:rPr lang="en-GB" sz="1200" b="0" i="0" kern="1200" dirty="0">
                <a:solidFill>
                  <a:schemeClr val="tx1"/>
                </a:solidFill>
                <a:effectLst/>
                <a:latin typeface="+mn-lt"/>
                <a:ea typeface="+mn-ea"/>
                <a:cs typeface="+mn-cs"/>
              </a:rPr>
              <a:t>In </a:t>
            </a:r>
            <a:r>
              <a:rPr lang="en-GB" sz="1200" b="0" i="1" u="none" strike="noStrike" kern="1200" dirty="0">
                <a:solidFill>
                  <a:schemeClr val="tx1"/>
                </a:solidFill>
                <a:effectLst/>
                <a:latin typeface="+mn-lt"/>
                <a:ea typeface="+mn-ea"/>
                <a:cs typeface="+mn-cs"/>
                <a:hlinkClick r:id="rId3"/>
              </a:rPr>
              <a:t>Re the Estate of Fuld, </a:t>
            </a:r>
            <a:r>
              <a:rPr lang="en-GB" sz="1200" b="0" i="1" u="none" strike="noStrike" kern="1200" dirty="0" err="1">
                <a:solidFill>
                  <a:schemeClr val="tx1"/>
                </a:solidFill>
                <a:effectLst/>
                <a:latin typeface="+mn-lt"/>
                <a:ea typeface="+mn-ea"/>
                <a:cs typeface="+mn-cs"/>
                <a:hlinkClick r:id="rId3"/>
              </a:rPr>
              <a:t>decd</a:t>
            </a:r>
            <a:r>
              <a:rPr lang="en-GB" sz="1200" b="0" i="1" u="none" strike="noStrike" kern="1200" dirty="0">
                <a:solidFill>
                  <a:schemeClr val="tx1"/>
                </a:solidFill>
                <a:effectLst/>
                <a:latin typeface="+mn-lt"/>
                <a:ea typeface="+mn-ea"/>
                <a:cs typeface="+mn-cs"/>
                <a:hlinkClick r:id="rId3"/>
              </a:rPr>
              <a:t> (No 2)</a:t>
            </a:r>
            <a:r>
              <a:rPr lang="en-GB" sz="1200" b="0" i="0" u="none" strike="noStrike" kern="1200" dirty="0">
                <a:solidFill>
                  <a:schemeClr val="tx1"/>
                </a:solidFill>
                <a:effectLst/>
                <a:latin typeface="+mn-lt"/>
                <a:ea typeface="+mn-ea"/>
                <a:cs typeface="+mn-cs"/>
                <a:hlinkClick r:id="rId3"/>
              </a:rPr>
              <a:t> [1965] P 405; [1965] 2 All ER 657</a:t>
            </a:r>
            <a:r>
              <a:rPr lang="en-GB" sz="1200" b="0" i="0" kern="1200" dirty="0">
                <a:solidFill>
                  <a:schemeClr val="tx1"/>
                </a:solidFill>
                <a:effectLst/>
                <a:latin typeface="+mn-lt"/>
                <a:ea typeface="+mn-ea"/>
                <a:cs typeface="+mn-cs"/>
              </a:rPr>
              <a:t>, documents relating to the issue of execution of the codicil which were subject to legal professional privilege were ordered to be produced to the court for inspection in its inquisitorial role.</a:t>
            </a:r>
          </a:p>
          <a:p>
            <a:r>
              <a:rPr lang="en-GB" sz="1200" b="0" i="0" kern="1200" dirty="0">
                <a:solidFill>
                  <a:schemeClr val="tx1"/>
                </a:solidFill>
                <a:effectLst/>
                <a:latin typeface="+mn-lt"/>
                <a:ea typeface="+mn-ea"/>
                <a:cs typeface="+mn-cs"/>
              </a:rPr>
              <a:t>In </a:t>
            </a:r>
            <a:r>
              <a:rPr lang="en-GB" sz="1200" b="0" i="1" kern="1200" dirty="0">
                <a:solidFill>
                  <a:schemeClr val="tx1"/>
                </a:solidFill>
                <a:effectLst/>
                <a:latin typeface="+mn-lt"/>
                <a:ea typeface="+mn-ea"/>
                <a:cs typeface="+mn-cs"/>
              </a:rPr>
              <a:t>Re the estate of Chen </a:t>
            </a:r>
            <a:r>
              <a:rPr lang="en-GB" sz="1200" b="0" i="1" kern="1200" dirty="0" err="1">
                <a:solidFill>
                  <a:schemeClr val="tx1"/>
                </a:solidFill>
                <a:effectLst/>
                <a:latin typeface="+mn-lt"/>
                <a:ea typeface="+mn-ea"/>
                <a:cs typeface="+mn-cs"/>
              </a:rPr>
              <a:t>Ngow</a:t>
            </a:r>
            <a:r>
              <a:rPr lang="en-GB" sz="1200" b="0" i="1" kern="1200" dirty="0">
                <a:solidFill>
                  <a:schemeClr val="tx1"/>
                </a:solidFill>
                <a:effectLst/>
                <a:latin typeface="+mn-lt"/>
                <a:ea typeface="+mn-ea"/>
                <a:cs typeface="+mn-cs"/>
              </a:rPr>
              <a:t> @ Chen </a:t>
            </a:r>
            <a:r>
              <a:rPr lang="en-GB" sz="1200" b="0" i="1" kern="1200" dirty="0" err="1">
                <a:solidFill>
                  <a:schemeClr val="tx1"/>
                </a:solidFill>
                <a:effectLst/>
                <a:latin typeface="+mn-lt"/>
                <a:ea typeface="+mn-ea"/>
                <a:cs typeface="+mn-cs"/>
              </a:rPr>
              <a:t>Seong</a:t>
            </a:r>
            <a:r>
              <a:rPr lang="en-GB" sz="1200" b="0" i="1" kern="1200" dirty="0">
                <a:solidFill>
                  <a:schemeClr val="tx1"/>
                </a:solidFill>
                <a:effectLst/>
                <a:latin typeface="+mn-lt"/>
                <a:ea typeface="+mn-ea"/>
                <a:cs typeface="+mn-cs"/>
              </a:rPr>
              <a:t> Chin, </a:t>
            </a:r>
            <a:r>
              <a:rPr lang="en-GB" sz="1200" b="0" i="1" kern="1200" dirty="0" err="1">
                <a:solidFill>
                  <a:schemeClr val="tx1"/>
                </a:solidFill>
                <a:effectLst/>
                <a:latin typeface="+mn-lt"/>
                <a:ea typeface="+mn-ea"/>
                <a:cs typeface="+mn-cs"/>
              </a:rPr>
              <a:t>decd</a:t>
            </a:r>
            <a:r>
              <a:rPr lang="en-GB" sz="1200" b="0" i="1" kern="1200" dirty="0">
                <a:solidFill>
                  <a:schemeClr val="tx1"/>
                </a:solidFill>
                <a:effectLst/>
                <a:latin typeface="+mn-lt"/>
                <a:ea typeface="+mn-ea"/>
                <a:cs typeface="+mn-cs"/>
              </a:rPr>
              <a:t> and another petition</a:t>
            </a:r>
            <a:r>
              <a:rPr lang="en-GB" sz="1200" b="0" i="0" kern="1200" dirty="0">
                <a:solidFill>
                  <a:schemeClr val="tx1"/>
                </a:solidFill>
                <a:effectLst/>
                <a:latin typeface="+mn-lt"/>
                <a:ea typeface="+mn-ea"/>
                <a:cs typeface="+mn-cs"/>
              </a:rPr>
              <a:t> [2011] 6 MLJ 737, two petitions for probate were sought of photocopies of two different wills of the deceased. The original wills were not deposited into court. The testator had advanced colon cancer leading to incoherence and mental incapacity. Lack of testamentary capacity raised. Two different sets of wills with identical dates. The court found suspicious circumstances surrounding the making of the wills. Failure of the respondent in filing the original wills prejudiced the petitioners of the opportunity of having them examined by a document examiner.</a:t>
            </a:r>
          </a:p>
          <a:p>
            <a:r>
              <a:rPr lang="en-GB" sz="1200" b="0" i="0" kern="1200" dirty="0">
                <a:solidFill>
                  <a:schemeClr val="tx1"/>
                </a:solidFill>
                <a:effectLst/>
                <a:latin typeface="+mn-lt"/>
                <a:ea typeface="+mn-ea"/>
                <a:cs typeface="+mn-cs"/>
              </a:rPr>
              <a:t>See </a:t>
            </a:r>
            <a:r>
              <a:rPr lang="en-GB" sz="1200" b="0" i="1" kern="1200" dirty="0">
                <a:solidFill>
                  <a:schemeClr val="tx1"/>
                </a:solidFill>
                <a:effectLst/>
                <a:latin typeface="+mn-lt"/>
                <a:ea typeface="+mn-ea"/>
                <a:cs typeface="+mn-cs"/>
              </a:rPr>
              <a:t>Sarah </a:t>
            </a:r>
            <a:r>
              <a:rPr lang="en-GB" sz="1200" b="0" i="1" kern="1200" dirty="0" err="1">
                <a:solidFill>
                  <a:schemeClr val="tx1"/>
                </a:solidFill>
                <a:effectLst/>
                <a:latin typeface="+mn-lt"/>
                <a:ea typeface="+mn-ea"/>
                <a:cs typeface="+mn-cs"/>
              </a:rPr>
              <a:t>bt</a:t>
            </a:r>
            <a:r>
              <a:rPr lang="en-GB" sz="1200" b="0" i="1" kern="1200" dirty="0">
                <a:solidFill>
                  <a:schemeClr val="tx1"/>
                </a:solidFill>
                <a:effectLst/>
                <a:latin typeface="+mn-lt"/>
                <a:ea typeface="+mn-ea"/>
                <a:cs typeface="+mn-cs"/>
              </a:rPr>
              <a:t> Abdullah @ Hew Lee Ling (p) v Kwok Peck Wah (p) &amp; Anor</a:t>
            </a:r>
            <a:r>
              <a:rPr lang="en-GB" sz="1200" b="0" i="0" kern="1200" dirty="0">
                <a:solidFill>
                  <a:schemeClr val="tx1"/>
                </a:solidFill>
                <a:effectLst/>
                <a:latin typeface="+mn-lt"/>
                <a:ea typeface="+mn-ea"/>
                <a:cs typeface="+mn-cs"/>
              </a:rPr>
              <a:t> [2009] 6 MLJ 385: testamentary capacity; testator had nose cancer, stroke, hypertension and diabetes. Deceased did not suffer from memory loss. Validity of the will in this case was upheld.</a:t>
            </a:r>
          </a:p>
          <a:p>
            <a:br>
              <a:rPr lang="en-GB" dirty="0"/>
            </a:br>
            <a:br>
              <a:rPr lang="en-GB" dirty="0"/>
            </a:br>
            <a:r>
              <a:rPr lang="en-GB" sz="1200" b="1" i="0" kern="1200" dirty="0">
                <a:solidFill>
                  <a:schemeClr val="tx1"/>
                </a:solidFill>
                <a:effectLst/>
                <a:latin typeface="+mn-lt"/>
                <a:ea typeface="+mn-ea"/>
                <a:cs typeface="+mn-cs"/>
              </a:rPr>
              <a:t>72/13/4Memory—</a:t>
            </a:r>
            <a:r>
              <a:rPr lang="en-GB" sz="1200" b="0" i="0" kern="1200" dirty="0">
                <a:solidFill>
                  <a:schemeClr val="tx1"/>
                </a:solidFill>
                <a:effectLst/>
                <a:latin typeface="+mn-lt"/>
                <a:ea typeface="+mn-ea"/>
                <a:cs typeface="+mn-cs"/>
              </a:rPr>
              <a:t>Deficiency in a testator’s memory at the time of making his will, leading to the exclusion of certain relatives, rendered his will invalid in </a:t>
            </a:r>
            <a:r>
              <a:rPr lang="en-GB" sz="1200" b="0" i="1" kern="1200" dirty="0">
                <a:solidFill>
                  <a:schemeClr val="tx1"/>
                </a:solidFill>
                <a:effectLst/>
                <a:latin typeface="+mn-lt"/>
                <a:ea typeface="+mn-ea"/>
                <a:cs typeface="+mn-cs"/>
              </a:rPr>
              <a:t>Re Ng </a:t>
            </a:r>
            <a:r>
              <a:rPr lang="en-GB" sz="1200" b="0" i="1" kern="1200" dirty="0" err="1">
                <a:solidFill>
                  <a:schemeClr val="tx1"/>
                </a:solidFill>
                <a:effectLst/>
                <a:latin typeface="+mn-lt"/>
                <a:ea typeface="+mn-ea"/>
                <a:cs typeface="+mn-cs"/>
              </a:rPr>
              <a:t>Toh</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Piew</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decd</a:t>
            </a:r>
            <a:r>
              <a:rPr lang="en-GB" sz="1200" b="0" i="0" kern="1200" dirty="0">
                <a:solidFill>
                  <a:schemeClr val="tx1"/>
                </a:solidFill>
                <a:effectLst/>
                <a:latin typeface="+mn-lt"/>
                <a:ea typeface="+mn-ea"/>
                <a:cs typeface="+mn-cs"/>
              </a:rPr>
              <a:t> [1950] MLJ 273.</a:t>
            </a:r>
          </a:p>
          <a:p>
            <a:r>
              <a:rPr lang="en-GB" sz="1200" b="0" i="0" kern="1200" dirty="0">
                <a:solidFill>
                  <a:schemeClr val="tx1"/>
                </a:solidFill>
                <a:effectLst/>
                <a:latin typeface="+mn-lt"/>
                <a:ea typeface="+mn-ea"/>
                <a:cs typeface="+mn-cs"/>
              </a:rPr>
              <a:t>“Ailing memory and weak mental power cannot vitiate testamentary capacity”: </a:t>
            </a:r>
            <a:r>
              <a:rPr lang="en-GB" sz="1200" b="0" i="1" kern="1200" dirty="0">
                <a:solidFill>
                  <a:schemeClr val="tx1"/>
                </a:solidFill>
                <a:effectLst/>
                <a:latin typeface="+mn-lt"/>
                <a:ea typeface="+mn-ea"/>
                <a:cs typeface="+mn-cs"/>
              </a:rPr>
              <a:t>Randolph Yap Pow Kong &amp; Anor v Yvonne Yap Yoke Sum (f) &amp; </a:t>
            </a:r>
            <a:r>
              <a:rPr lang="en-GB" sz="1200" b="0" i="1" kern="1200" dirty="0" err="1">
                <a:solidFill>
                  <a:schemeClr val="tx1"/>
                </a:solidFill>
                <a:effectLst/>
                <a:latin typeface="+mn-lt"/>
                <a:ea typeface="+mn-ea"/>
                <a:cs typeface="+mn-cs"/>
              </a:rPr>
              <a:t>Ors</a:t>
            </a:r>
            <a:r>
              <a:rPr lang="en-GB" sz="1200" b="0" i="0" kern="1200" dirty="0">
                <a:solidFill>
                  <a:schemeClr val="tx1"/>
                </a:solidFill>
                <a:effectLst/>
                <a:latin typeface="+mn-lt"/>
                <a:ea typeface="+mn-ea"/>
                <a:cs typeface="+mn-cs"/>
              </a:rPr>
              <a:t> [2011] 3 MLJ 556, HC.</a:t>
            </a:r>
          </a:p>
          <a:p>
            <a:br>
              <a:rPr lang="en-GB" dirty="0"/>
            </a:br>
            <a:br>
              <a:rPr lang="en-GB" dirty="0"/>
            </a:br>
            <a:r>
              <a:rPr lang="en-GB" sz="1200" b="1" i="0" kern="1200" dirty="0">
                <a:solidFill>
                  <a:schemeClr val="tx1"/>
                </a:solidFill>
                <a:effectLst/>
                <a:latin typeface="+mn-lt"/>
                <a:ea typeface="+mn-ea"/>
                <a:cs typeface="+mn-cs"/>
              </a:rPr>
              <a:t>72/13/5Undue influence—</a:t>
            </a:r>
            <a:r>
              <a:rPr lang="en-GB" sz="1200" b="0" i="0" kern="1200" dirty="0">
                <a:solidFill>
                  <a:schemeClr val="tx1"/>
                </a:solidFill>
                <a:effectLst/>
                <a:latin typeface="+mn-lt"/>
                <a:ea typeface="+mn-ea"/>
                <a:cs typeface="+mn-cs"/>
              </a:rPr>
              <a:t>The burden of proof falls on the defendant to prove undue influence if the testator or testatrix approved the will. See </a:t>
            </a:r>
            <a:r>
              <a:rPr lang="en-GB" sz="1200" b="0" i="1" kern="1200" dirty="0">
                <a:solidFill>
                  <a:schemeClr val="tx1"/>
                </a:solidFill>
                <a:effectLst/>
                <a:latin typeface="+mn-lt"/>
                <a:ea typeface="+mn-ea"/>
                <a:cs typeface="+mn-cs"/>
              </a:rPr>
              <a:t>Subramaniam v Rajaratnam</a:t>
            </a:r>
            <a:r>
              <a:rPr lang="en-GB" sz="1200" b="0" i="0" kern="1200" dirty="0">
                <a:solidFill>
                  <a:schemeClr val="tx1"/>
                </a:solidFill>
                <a:effectLst/>
                <a:latin typeface="+mn-lt"/>
                <a:ea typeface="+mn-ea"/>
                <a:cs typeface="+mn-cs"/>
              </a:rPr>
              <a:t> [1957] MLJ 11, CA. </a:t>
            </a:r>
            <a:r>
              <a:rPr lang="en-GB" sz="1200" b="0" i="1" u="none" strike="noStrike" kern="1200" dirty="0">
                <a:solidFill>
                  <a:schemeClr val="tx1"/>
                </a:solidFill>
                <a:effectLst/>
                <a:latin typeface="+mn-lt"/>
                <a:ea typeface="+mn-ea"/>
                <a:cs typeface="+mn-cs"/>
                <a:hlinkClick r:id="rId4"/>
              </a:rPr>
              <a:t>Re Stott (</a:t>
            </a:r>
            <a:r>
              <a:rPr lang="en-GB" sz="1200" b="0" i="1" u="none" strike="noStrike" kern="1200" dirty="0" err="1">
                <a:solidFill>
                  <a:schemeClr val="tx1"/>
                </a:solidFill>
                <a:effectLst/>
                <a:latin typeface="+mn-lt"/>
                <a:ea typeface="+mn-ea"/>
                <a:cs typeface="+mn-cs"/>
                <a:hlinkClick r:id="rId4"/>
              </a:rPr>
              <a:t>decd</a:t>
            </a:r>
            <a:r>
              <a:rPr lang="en-GB" sz="1200" b="0" i="1" u="none" strike="noStrike" kern="1200" dirty="0">
                <a:solidFill>
                  <a:schemeClr val="tx1"/>
                </a:solidFill>
                <a:effectLst/>
                <a:latin typeface="+mn-lt"/>
                <a:ea typeface="+mn-ea"/>
                <a:cs typeface="+mn-cs"/>
                <a:hlinkClick r:id="rId4"/>
              </a:rPr>
              <a:t>), </a:t>
            </a:r>
            <a:r>
              <a:rPr lang="en-GB" sz="1200" b="0" i="1" u="none" strike="noStrike" kern="1200" dirty="0" err="1">
                <a:solidFill>
                  <a:schemeClr val="tx1"/>
                </a:solidFill>
                <a:effectLst/>
                <a:latin typeface="+mn-lt"/>
                <a:ea typeface="+mn-ea"/>
                <a:cs typeface="+mn-cs"/>
                <a:hlinkClick r:id="rId4"/>
              </a:rPr>
              <a:t>Klouda</a:t>
            </a:r>
            <a:r>
              <a:rPr lang="en-GB" sz="1200" b="0" i="1" u="none" strike="noStrike" kern="1200" dirty="0">
                <a:solidFill>
                  <a:schemeClr val="tx1"/>
                </a:solidFill>
                <a:effectLst/>
                <a:latin typeface="+mn-lt"/>
                <a:ea typeface="+mn-ea"/>
                <a:cs typeface="+mn-cs"/>
                <a:hlinkClick r:id="rId4"/>
              </a:rPr>
              <a:t> v Lloyds Bank Ltd</a:t>
            </a:r>
            <a:r>
              <a:rPr lang="en-GB" sz="1200" b="0" i="0" u="none" strike="noStrike" kern="1200" dirty="0">
                <a:solidFill>
                  <a:schemeClr val="tx1"/>
                </a:solidFill>
                <a:effectLst/>
                <a:latin typeface="+mn-lt"/>
                <a:ea typeface="+mn-ea"/>
                <a:cs typeface="+mn-cs"/>
                <a:hlinkClick r:id="rId4"/>
              </a:rPr>
              <a:t> [1980] 1 All ER 259; [1980] 1 WLR 246</a:t>
            </a:r>
            <a:r>
              <a:rPr lang="en-GB" sz="1200" b="0" i="0" kern="1200" dirty="0">
                <a:solidFill>
                  <a:schemeClr val="tx1"/>
                </a:solidFill>
                <a:effectLst/>
                <a:latin typeface="+mn-lt"/>
                <a:ea typeface="+mn-ea"/>
                <a:cs typeface="+mn-cs"/>
              </a:rPr>
              <a:t> was an application by the plaintiff to strike out parts of the defence. The plaintiff was the owner of the nursing home where the testatrix (aged 91 years old and suffering from dementia) had resided. A will was executed naming the plaintiff as sole residuary beneficiary. There was a question of whether the claim of undue influence had been properly pleaded. See also </a:t>
            </a:r>
            <a:r>
              <a:rPr lang="en-GB" sz="1200" b="0" i="1" kern="1200" dirty="0" err="1">
                <a:solidFill>
                  <a:schemeClr val="tx1"/>
                </a:solidFill>
                <a:effectLst/>
                <a:latin typeface="+mn-lt"/>
                <a:ea typeface="+mn-ea"/>
                <a:cs typeface="+mn-cs"/>
              </a:rPr>
              <a:t>Appala</a:t>
            </a:r>
            <a:r>
              <a:rPr lang="en-GB" sz="1200" b="0" i="1" kern="1200" dirty="0">
                <a:solidFill>
                  <a:schemeClr val="tx1"/>
                </a:solidFill>
                <a:effectLst/>
                <a:latin typeface="+mn-lt"/>
                <a:ea typeface="+mn-ea"/>
                <a:cs typeface="+mn-cs"/>
              </a:rPr>
              <a:t> Tao a/l </a:t>
            </a:r>
            <a:r>
              <a:rPr lang="en-GB" sz="1200" b="0" i="1" kern="1200" dirty="0" err="1">
                <a:solidFill>
                  <a:schemeClr val="tx1"/>
                </a:solidFill>
                <a:effectLst/>
                <a:latin typeface="+mn-lt"/>
                <a:ea typeface="+mn-ea"/>
                <a:cs typeface="+mn-cs"/>
              </a:rPr>
              <a:t>Simachamlam</a:t>
            </a:r>
            <a:r>
              <a:rPr lang="en-GB" sz="1200" b="0" i="1" kern="1200" dirty="0">
                <a:solidFill>
                  <a:schemeClr val="tx1"/>
                </a:solidFill>
                <a:effectLst/>
                <a:latin typeface="+mn-lt"/>
                <a:ea typeface="+mn-ea"/>
                <a:cs typeface="+mn-cs"/>
              </a:rPr>
              <a:t> dan lain-lain </a:t>
            </a:r>
            <a:r>
              <a:rPr lang="en-GB" sz="1200" b="0" i="1" kern="1200" dirty="0" err="1">
                <a:solidFill>
                  <a:schemeClr val="tx1"/>
                </a:solidFill>
                <a:effectLst/>
                <a:latin typeface="+mn-lt"/>
                <a:ea typeface="+mn-ea"/>
                <a:cs typeface="+mn-cs"/>
              </a:rPr>
              <a:t>lwn</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Pragasarow</a:t>
            </a:r>
            <a:r>
              <a:rPr lang="en-GB" sz="1200" b="0" i="1" kern="1200" dirty="0">
                <a:solidFill>
                  <a:schemeClr val="tx1"/>
                </a:solidFill>
                <a:effectLst/>
                <a:latin typeface="+mn-lt"/>
                <a:ea typeface="+mn-ea"/>
                <a:cs typeface="+mn-cs"/>
              </a:rPr>
              <a:t> a/l </a:t>
            </a:r>
            <a:r>
              <a:rPr lang="en-GB" sz="1200" b="0" i="1" kern="1200" dirty="0" err="1">
                <a:solidFill>
                  <a:schemeClr val="tx1"/>
                </a:solidFill>
                <a:effectLst/>
                <a:latin typeface="+mn-lt"/>
                <a:ea typeface="+mn-ea"/>
                <a:cs typeface="+mn-cs"/>
              </a:rPr>
              <a:t>Simachalam</a:t>
            </a:r>
            <a:r>
              <a:rPr lang="en-GB" sz="1200" b="0" i="0" kern="1200" dirty="0">
                <a:solidFill>
                  <a:schemeClr val="tx1"/>
                </a:solidFill>
                <a:effectLst/>
                <a:latin typeface="+mn-lt"/>
                <a:ea typeface="+mn-ea"/>
                <a:cs typeface="+mn-cs"/>
              </a:rPr>
              <a:t> [2007] 5 MLJ 474; </a:t>
            </a:r>
            <a:r>
              <a:rPr lang="en-GB" sz="1200" b="0" i="1" kern="1200" dirty="0" err="1">
                <a:solidFill>
                  <a:schemeClr val="tx1"/>
                </a:solidFill>
                <a:effectLst/>
                <a:latin typeface="+mn-lt"/>
                <a:ea typeface="+mn-ea"/>
                <a:cs typeface="+mn-cs"/>
              </a:rPr>
              <a:t>Khaw</a:t>
            </a:r>
            <a:r>
              <a:rPr lang="en-GB" sz="1200" b="0" i="1" kern="1200" dirty="0">
                <a:solidFill>
                  <a:schemeClr val="tx1"/>
                </a:solidFill>
                <a:effectLst/>
                <a:latin typeface="+mn-lt"/>
                <a:ea typeface="+mn-ea"/>
                <a:cs typeface="+mn-cs"/>
              </a:rPr>
              <a:t> Cheng Bok &amp; </a:t>
            </a:r>
            <a:r>
              <a:rPr lang="en-GB" sz="1200" b="0" i="1" kern="1200" dirty="0" err="1">
                <a:solidFill>
                  <a:schemeClr val="tx1"/>
                </a:solidFill>
                <a:effectLst/>
                <a:latin typeface="+mn-lt"/>
                <a:ea typeface="+mn-ea"/>
                <a:cs typeface="+mn-cs"/>
              </a:rPr>
              <a:t>Ors</a:t>
            </a:r>
            <a:r>
              <a:rPr lang="en-GB" sz="1200" b="0" i="1" kern="1200" dirty="0">
                <a:solidFill>
                  <a:schemeClr val="tx1"/>
                </a:solidFill>
                <a:effectLst/>
                <a:latin typeface="+mn-lt"/>
                <a:ea typeface="+mn-ea"/>
                <a:cs typeface="+mn-cs"/>
              </a:rPr>
              <a:t> v </a:t>
            </a:r>
            <a:r>
              <a:rPr lang="en-GB" sz="1200" b="0" i="1" kern="1200" dirty="0" err="1">
                <a:solidFill>
                  <a:schemeClr val="tx1"/>
                </a:solidFill>
                <a:effectLst/>
                <a:latin typeface="+mn-lt"/>
                <a:ea typeface="+mn-ea"/>
                <a:cs typeface="+mn-cs"/>
              </a:rPr>
              <a:t>Khaw</a:t>
            </a:r>
            <a:r>
              <a:rPr lang="en-GB" sz="1200" b="0" i="1" kern="1200" dirty="0">
                <a:solidFill>
                  <a:schemeClr val="tx1"/>
                </a:solidFill>
                <a:effectLst/>
                <a:latin typeface="+mn-lt"/>
                <a:ea typeface="+mn-ea"/>
                <a:cs typeface="+mn-cs"/>
              </a:rPr>
              <a:t> Cheng Poon &amp; </a:t>
            </a:r>
            <a:r>
              <a:rPr lang="en-GB" sz="1200" b="0" i="1" kern="1200" dirty="0" err="1">
                <a:solidFill>
                  <a:schemeClr val="tx1"/>
                </a:solidFill>
                <a:effectLst/>
                <a:latin typeface="+mn-lt"/>
                <a:ea typeface="+mn-ea"/>
                <a:cs typeface="+mn-cs"/>
              </a:rPr>
              <a:t>Ors</a:t>
            </a:r>
            <a:r>
              <a:rPr lang="en-GB" sz="1200" b="0" i="0" kern="1200" dirty="0">
                <a:solidFill>
                  <a:schemeClr val="tx1"/>
                </a:solidFill>
                <a:effectLst/>
                <a:latin typeface="+mn-lt"/>
                <a:ea typeface="+mn-ea"/>
                <a:cs typeface="+mn-cs"/>
              </a:rPr>
              <a:t> [1998] 3 MLJ 457 (claim by beneficiaries over the deceased’s vast estate. Six wills were propounded, three executed in 1990, the other three executed in 1992 and prepared by the third defendant (son of the deceased). The deceased suffered from senility. The court concluded that undue influence was exercised in relation to the 1992 wills. “The circumstances attending the execution were consistent with its having been procured by undue influence”).</a:t>
            </a:r>
          </a:p>
          <a:p>
            <a:br>
              <a:rPr lang="en-GB" dirty="0"/>
            </a:br>
            <a:br>
              <a:rPr lang="en-GB" dirty="0"/>
            </a:br>
            <a:r>
              <a:rPr lang="en-GB" sz="1200" b="1" i="0" kern="1200" dirty="0">
                <a:solidFill>
                  <a:schemeClr val="tx1"/>
                </a:solidFill>
                <a:effectLst/>
                <a:latin typeface="+mn-lt"/>
                <a:ea typeface="+mn-ea"/>
                <a:cs typeface="+mn-cs"/>
              </a:rPr>
              <a:t>72/13/6Forgery—</a:t>
            </a:r>
            <a:r>
              <a:rPr lang="en-GB" sz="1200" b="0" i="0" kern="1200" dirty="0">
                <a:solidFill>
                  <a:schemeClr val="tx1"/>
                </a:solidFill>
                <a:effectLst/>
                <a:latin typeface="+mn-lt"/>
                <a:ea typeface="+mn-ea"/>
                <a:cs typeface="+mn-cs"/>
              </a:rPr>
              <a:t>This must be specifically pleaded: </a:t>
            </a:r>
            <a:r>
              <a:rPr lang="en-GB" sz="1200" b="0" i="1" kern="1200" dirty="0">
                <a:solidFill>
                  <a:schemeClr val="tx1"/>
                </a:solidFill>
                <a:effectLst/>
                <a:latin typeface="+mn-lt"/>
                <a:ea typeface="+mn-ea"/>
                <a:cs typeface="+mn-cs"/>
              </a:rPr>
              <a:t>Re Syed Mohamed bin Ahmad </a:t>
            </a:r>
            <a:r>
              <a:rPr lang="en-GB" sz="1200" b="0" i="1" kern="1200" dirty="0" err="1">
                <a:solidFill>
                  <a:schemeClr val="tx1"/>
                </a:solidFill>
                <a:effectLst/>
                <a:latin typeface="+mn-lt"/>
                <a:ea typeface="+mn-ea"/>
                <a:cs typeface="+mn-cs"/>
              </a:rPr>
              <a:t>Alsagoff</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decd</a:t>
            </a:r>
            <a:r>
              <a:rPr lang="en-GB" sz="1200" b="0" i="0" kern="1200" dirty="0">
                <a:solidFill>
                  <a:schemeClr val="tx1"/>
                </a:solidFill>
                <a:effectLst/>
                <a:latin typeface="+mn-lt"/>
                <a:ea typeface="+mn-ea"/>
                <a:cs typeface="+mn-cs"/>
              </a:rPr>
              <a:t> [1929] SSLR 99. Other cases involving forged wills: </a:t>
            </a:r>
            <a:r>
              <a:rPr lang="en-GB" sz="1200" b="0" i="1" kern="1200" dirty="0">
                <a:solidFill>
                  <a:schemeClr val="tx1"/>
                </a:solidFill>
                <a:effectLst/>
                <a:latin typeface="+mn-lt"/>
                <a:ea typeface="+mn-ea"/>
                <a:cs typeface="+mn-cs"/>
              </a:rPr>
              <a:t>Choo Mooi </a:t>
            </a:r>
            <a:r>
              <a:rPr lang="en-GB" sz="1200" b="0" i="1" kern="1200" dirty="0" err="1">
                <a:solidFill>
                  <a:schemeClr val="tx1"/>
                </a:solidFill>
                <a:effectLst/>
                <a:latin typeface="+mn-lt"/>
                <a:ea typeface="+mn-ea"/>
                <a:cs typeface="+mn-cs"/>
              </a:rPr>
              <a:t>Kooi</a:t>
            </a:r>
            <a:r>
              <a:rPr lang="en-GB" sz="1200" b="0" i="1" kern="1200" dirty="0">
                <a:solidFill>
                  <a:schemeClr val="tx1"/>
                </a:solidFill>
                <a:effectLst/>
                <a:latin typeface="+mn-lt"/>
                <a:ea typeface="+mn-ea"/>
                <a:cs typeface="+mn-cs"/>
              </a:rPr>
              <a:t> @ Choo Soo Yin v Choo Choon </a:t>
            </a:r>
            <a:r>
              <a:rPr lang="en-GB" sz="1200" b="0" i="1" kern="1200" dirty="0" err="1">
                <a:solidFill>
                  <a:schemeClr val="tx1"/>
                </a:solidFill>
                <a:effectLst/>
                <a:latin typeface="+mn-lt"/>
                <a:ea typeface="+mn-ea"/>
                <a:cs typeface="+mn-cs"/>
              </a:rPr>
              <a:t>Jin</a:t>
            </a:r>
            <a:r>
              <a:rPr lang="en-GB" sz="1200" b="0" i="1" kern="1200" dirty="0">
                <a:solidFill>
                  <a:schemeClr val="tx1"/>
                </a:solidFill>
                <a:effectLst/>
                <a:latin typeface="+mn-lt"/>
                <a:ea typeface="+mn-ea"/>
                <a:cs typeface="+mn-cs"/>
              </a:rPr>
              <a:t> @ Jimmy Choo and other suits</a:t>
            </a:r>
            <a:r>
              <a:rPr lang="en-GB" sz="1200" b="0" i="0" kern="1200" dirty="0">
                <a:solidFill>
                  <a:schemeClr val="tx1"/>
                </a:solidFill>
                <a:effectLst/>
                <a:latin typeface="+mn-lt"/>
                <a:ea typeface="+mn-ea"/>
                <a:cs typeface="+mn-cs"/>
              </a:rPr>
              <a:t> [2012] 2 MLJ 69 (deceased lacked testamentary capacity due to medical condition, suspicious circumstances surrounding due execution of the will); </a:t>
            </a:r>
            <a:r>
              <a:rPr lang="en-GB" sz="1200" b="0" i="1" kern="1200" dirty="0" err="1">
                <a:solidFill>
                  <a:schemeClr val="tx1"/>
                </a:solidFill>
                <a:effectLst/>
                <a:latin typeface="+mn-lt"/>
                <a:ea typeface="+mn-ea"/>
                <a:cs typeface="+mn-cs"/>
              </a:rPr>
              <a:t>Ch’ng</a:t>
            </a:r>
            <a:r>
              <a:rPr lang="en-GB" sz="1200" b="0" i="1" kern="1200" dirty="0">
                <a:solidFill>
                  <a:schemeClr val="tx1"/>
                </a:solidFill>
                <a:effectLst/>
                <a:latin typeface="+mn-lt"/>
                <a:ea typeface="+mn-ea"/>
                <a:cs typeface="+mn-cs"/>
              </a:rPr>
              <a:t> Kheng </a:t>
            </a:r>
            <a:r>
              <a:rPr lang="en-GB" sz="1200" b="0" i="1" kern="1200" dirty="0" err="1">
                <a:solidFill>
                  <a:schemeClr val="tx1"/>
                </a:solidFill>
                <a:effectLst/>
                <a:latin typeface="+mn-lt"/>
                <a:ea typeface="+mn-ea"/>
                <a:cs typeface="+mn-cs"/>
              </a:rPr>
              <a:t>Phong</a:t>
            </a:r>
            <a:r>
              <a:rPr lang="en-GB" sz="1200" b="0" i="1" kern="1200" dirty="0">
                <a:solidFill>
                  <a:schemeClr val="tx1"/>
                </a:solidFill>
                <a:effectLst/>
                <a:latin typeface="+mn-lt"/>
                <a:ea typeface="+mn-ea"/>
                <a:cs typeface="+mn-cs"/>
              </a:rPr>
              <a:t> v Chung </a:t>
            </a:r>
            <a:r>
              <a:rPr lang="en-GB" sz="1200" b="0" i="1" kern="1200" dirty="0" err="1">
                <a:solidFill>
                  <a:schemeClr val="tx1"/>
                </a:solidFill>
                <a:effectLst/>
                <a:latin typeface="+mn-lt"/>
                <a:ea typeface="+mn-ea"/>
                <a:cs typeface="+mn-cs"/>
              </a:rPr>
              <a:t>Keng</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Huat</a:t>
            </a:r>
            <a:r>
              <a:rPr lang="en-GB" sz="1200" b="0" i="1" kern="1200" dirty="0">
                <a:solidFill>
                  <a:schemeClr val="tx1"/>
                </a:solidFill>
                <a:effectLst/>
                <a:latin typeface="+mn-lt"/>
                <a:ea typeface="+mn-ea"/>
                <a:cs typeface="+mn-cs"/>
              </a:rPr>
              <a:t> &amp; </a:t>
            </a:r>
            <a:r>
              <a:rPr lang="en-GB" sz="1200" b="0" i="1" kern="1200" dirty="0" err="1">
                <a:solidFill>
                  <a:schemeClr val="tx1"/>
                </a:solidFill>
                <a:effectLst/>
                <a:latin typeface="+mn-lt"/>
                <a:ea typeface="+mn-ea"/>
                <a:cs typeface="+mn-cs"/>
              </a:rPr>
              <a:t>Ors</a:t>
            </a:r>
            <a:r>
              <a:rPr lang="en-GB" sz="1200" b="0" i="0" kern="1200" dirty="0">
                <a:solidFill>
                  <a:schemeClr val="tx1"/>
                </a:solidFill>
                <a:effectLst/>
                <a:latin typeface="+mn-lt"/>
                <a:ea typeface="+mn-ea"/>
                <a:cs typeface="+mn-cs"/>
              </a:rPr>
              <a:t> [2010] 6 AMR 485; [2011] 8 MLJ 32 (court had upheld validity of first will, setting aside second will finding that suspicious circumstances had been established in the context of the making of the second will); </a:t>
            </a:r>
            <a:r>
              <a:rPr lang="en-GB" sz="1200" b="0" i="1" kern="1200" dirty="0">
                <a:solidFill>
                  <a:schemeClr val="tx1"/>
                </a:solidFill>
                <a:effectLst/>
                <a:latin typeface="+mn-lt"/>
                <a:ea typeface="+mn-ea"/>
                <a:cs typeface="+mn-cs"/>
              </a:rPr>
              <a:t>Dr </a:t>
            </a:r>
            <a:r>
              <a:rPr lang="en-GB" sz="1200" b="0" i="1" kern="1200" dirty="0" err="1">
                <a:solidFill>
                  <a:schemeClr val="tx1"/>
                </a:solidFill>
                <a:effectLst/>
                <a:latin typeface="+mn-lt"/>
                <a:ea typeface="+mn-ea"/>
                <a:cs typeface="+mn-cs"/>
              </a:rPr>
              <a:t>Shanmuganathan</a:t>
            </a:r>
            <a:r>
              <a:rPr lang="en-GB" sz="1200" b="0" i="1" kern="1200" dirty="0">
                <a:solidFill>
                  <a:schemeClr val="tx1"/>
                </a:solidFill>
                <a:effectLst/>
                <a:latin typeface="+mn-lt"/>
                <a:ea typeface="+mn-ea"/>
                <a:cs typeface="+mn-cs"/>
              </a:rPr>
              <a:t> v </a:t>
            </a:r>
            <a:r>
              <a:rPr lang="en-GB" sz="1200" b="0" i="1" kern="1200" dirty="0" err="1">
                <a:solidFill>
                  <a:schemeClr val="tx1"/>
                </a:solidFill>
                <a:effectLst/>
                <a:latin typeface="+mn-lt"/>
                <a:ea typeface="+mn-ea"/>
                <a:cs typeface="+mn-cs"/>
              </a:rPr>
              <a:t>Periasamy</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Sithambaram</a:t>
            </a:r>
            <a:r>
              <a:rPr lang="en-GB" sz="1200" b="0" i="1" kern="1200" dirty="0">
                <a:solidFill>
                  <a:schemeClr val="tx1"/>
                </a:solidFill>
                <a:effectLst/>
                <a:latin typeface="+mn-lt"/>
                <a:ea typeface="+mn-ea"/>
                <a:cs typeface="+mn-cs"/>
              </a:rPr>
              <a:t> Pillai</a:t>
            </a:r>
            <a:r>
              <a:rPr lang="en-GB" sz="1200" b="0" i="0" kern="1200" dirty="0">
                <a:solidFill>
                  <a:schemeClr val="tx1"/>
                </a:solidFill>
                <a:effectLst/>
                <a:latin typeface="+mn-lt"/>
                <a:ea typeface="+mn-ea"/>
                <a:cs typeface="+mn-cs"/>
              </a:rPr>
              <a:t> [1997] 3 MLJ 61, FC (abnormal and suspicious circumstances surrounding the emergence of the will); </a:t>
            </a:r>
            <a:r>
              <a:rPr lang="en-GB" sz="1200" b="0" i="1" kern="1200" dirty="0">
                <a:solidFill>
                  <a:schemeClr val="tx1"/>
                </a:solidFill>
                <a:effectLst/>
                <a:latin typeface="+mn-lt"/>
                <a:ea typeface="+mn-ea"/>
                <a:cs typeface="+mn-cs"/>
              </a:rPr>
              <a:t>Eu Boon </a:t>
            </a:r>
            <a:r>
              <a:rPr lang="en-GB" sz="1200" b="0" i="1" kern="1200" dirty="0" err="1">
                <a:solidFill>
                  <a:schemeClr val="tx1"/>
                </a:solidFill>
                <a:effectLst/>
                <a:latin typeface="+mn-lt"/>
                <a:ea typeface="+mn-ea"/>
                <a:cs typeface="+mn-cs"/>
              </a:rPr>
              <a:t>Yeap</a:t>
            </a:r>
            <a:r>
              <a:rPr lang="en-GB" sz="1200" b="0" i="1" kern="1200" dirty="0">
                <a:solidFill>
                  <a:schemeClr val="tx1"/>
                </a:solidFill>
                <a:effectLst/>
                <a:latin typeface="+mn-lt"/>
                <a:ea typeface="+mn-ea"/>
                <a:cs typeface="+mn-cs"/>
              </a:rPr>
              <a:t> &amp; </a:t>
            </a:r>
            <a:r>
              <a:rPr lang="en-GB" sz="1200" b="0" i="1" kern="1200" dirty="0" err="1">
                <a:solidFill>
                  <a:schemeClr val="tx1"/>
                </a:solidFill>
                <a:effectLst/>
                <a:latin typeface="+mn-lt"/>
                <a:ea typeface="+mn-ea"/>
                <a:cs typeface="+mn-cs"/>
              </a:rPr>
              <a:t>Ors</a:t>
            </a:r>
            <a:r>
              <a:rPr lang="en-GB" sz="1200" b="0" i="1" kern="1200" dirty="0">
                <a:solidFill>
                  <a:schemeClr val="tx1"/>
                </a:solidFill>
                <a:effectLst/>
                <a:latin typeface="+mn-lt"/>
                <a:ea typeface="+mn-ea"/>
                <a:cs typeface="+mn-cs"/>
              </a:rPr>
              <a:t> v Ewe Kean Hoe</a:t>
            </a:r>
            <a:r>
              <a:rPr lang="en-GB" sz="1200" b="0" i="0" kern="1200" dirty="0">
                <a:solidFill>
                  <a:schemeClr val="tx1"/>
                </a:solidFill>
                <a:effectLst/>
                <a:latin typeface="+mn-lt"/>
                <a:ea typeface="+mn-ea"/>
                <a:cs typeface="+mn-cs"/>
              </a:rPr>
              <a:t> [2008] 1 AMR 10; [2008] 2 MLJ 868; [2007] 6 CLJ 791, CA; </a:t>
            </a:r>
            <a:r>
              <a:rPr lang="en-GB" sz="1200" b="0" i="1" kern="1200" dirty="0" err="1">
                <a:solidFill>
                  <a:schemeClr val="tx1"/>
                </a:solidFill>
                <a:effectLst/>
                <a:latin typeface="+mn-lt"/>
                <a:ea typeface="+mn-ea"/>
                <a:cs typeface="+mn-cs"/>
              </a:rPr>
              <a:t>Khaw</a:t>
            </a:r>
            <a:r>
              <a:rPr lang="en-GB" sz="1200" b="0" i="1" kern="1200" dirty="0">
                <a:solidFill>
                  <a:schemeClr val="tx1"/>
                </a:solidFill>
                <a:effectLst/>
                <a:latin typeface="+mn-lt"/>
                <a:ea typeface="+mn-ea"/>
                <a:cs typeface="+mn-cs"/>
              </a:rPr>
              <a:t> Cheng Bok &amp; </a:t>
            </a:r>
            <a:r>
              <a:rPr lang="en-GB" sz="1200" b="0" i="1" kern="1200" dirty="0" err="1">
                <a:solidFill>
                  <a:schemeClr val="tx1"/>
                </a:solidFill>
                <a:effectLst/>
                <a:latin typeface="+mn-lt"/>
                <a:ea typeface="+mn-ea"/>
                <a:cs typeface="+mn-cs"/>
              </a:rPr>
              <a:t>Ors</a:t>
            </a:r>
            <a:r>
              <a:rPr lang="en-GB" sz="1200" b="0" i="1" kern="1200" dirty="0">
                <a:solidFill>
                  <a:schemeClr val="tx1"/>
                </a:solidFill>
                <a:effectLst/>
                <a:latin typeface="+mn-lt"/>
                <a:ea typeface="+mn-ea"/>
                <a:cs typeface="+mn-cs"/>
              </a:rPr>
              <a:t> v </a:t>
            </a:r>
            <a:r>
              <a:rPr lang="en-GB" sz="1200" b="0" i="1" kern="1200" dirty="0" err="1">
                <a:solidFill>
                  <a:schemeClr val="tx1"/>
                </a:solidFill>
                <a:effectLst/>
                <a:latin typeface="+mn-lt"/>
                <a:ea typeface="+mn-ea"/>
                <a:cs typeface="+mn-cs"/>
              </a:rPr>
              <a:t>Khaw</a:t>
            </a:r>
            <a:r>
              <a:rPr lang="en-GB" sz="1200" b="0" i="1" kern="1200" dirty="0">
                <a:solidFill>
                  <a:schemeClr val="tx1"/>
                </a:solidFill>
                <a:effectLst/>
                <a:latin typeface="+mn-lt"/>
                <a:ea typeface="+mn-ea"/>
                <a:cs typeface="+mn-cs"/>
              </a:rPr>
              <a:t> Cheng Poon &amp; </a:t>
            </a:r>
            <a:r>
              <a:rPr lang="en-GB" sz="1200" b="0" i="1" kern="1200" dirty="0" err="1">
                <a:solidFill>
                  <a:schemeClr val="tx1"/>
                </a:solidFill>
                <a:effectLst/>
                <a:latin typeface="+mn-lt"/>
                <a:ea typeface="+mn-ea"/>
                <a:cs typeface="+mn-cs"/>
              </a:rPr>
              <a:t>Ors</a:t>
            </a:r>
            <a:r>
              <a:rPr lang="en-GB" sz="1200" b="0" i="0" kern="1200" dirty="0">
                <a:solidFill>
                  <a:schemeClr val="tx1"/>
                </a:solidFill>
                <a:effectLst/>
                <a:latin typeface="+mn-lt"/>
                <a:ea typeface="+mn-ea"/>
                <a:cs typeface="+mn-cs"/>
              </a:rPr>
              <a:t> [1998] 3 MLJ 457 (court found “strong and unremitting suspicion that the deceased was deceived into making the 1992 wills by fraud (in the civil sense)” or was under undue influence.</a:t>
            </a:r>
          </a:p>
          <a:p>
            <a:br>
              <a:rPr lang="en-GB" dirty="0"/>
            </a:br>
            <a:endParaRPr lang="en-MY" dirty="0"/>
          </a:p>
        </p:txBody>
      </p:sp>
      <p:sp>
        <p:nvSpPr>
          <p:cNvPr id="4" name="Slide Number Placeholder 3"/>
          <p:cNvSpPr>
            <a:spLocks noGrp="1"/>
          </p:cNvSpPr>
          <p:nvPr>
            <p:ph type="sldNum" sz="quarter" idx="5"/>
          </p:nvPr>
        </p:nvSpPr>
        <p:spPr/>
        <p:txBody>
          <a:bodyPr/>
          <a:lstStyle/>
          <a:p>
            <a:fld id="{BD32D4D6-4B33-4329-B7C6-40046C656C8C}" type="slidenum">
              <a:rPr lang="en-MY" smtClean="0"/>
              <a:t>21</a:t>
            </a:fld>
            <a:endParaRPr lang="en-MY"/>
          </a:p>
        </p:txBody>
      </p:sp>
    </p:spTree>
    <p:extLst>
      <p:ext uri="{BB962C8B-B14F-4D97-AF65-F5344CB8AC3E}">
        <p14:creationId xmlns:p14="http://schemas.microsoft.com/office/powerpoint/2010/main" val="35343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u="sng" kern="1200" dirty="0">
                <a:solidFill>
                  <a:schemeClr val="tx1"/>
                </a:solidFill>
                <a:effectLst/>
                <a:latin typeface="+mn-lt"/>
                <a:ea typeface="+mn-ea"/>
                <a:cs typeface="+mn-cs"/>
              </a:rPr>
              <a:t> </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 </a:t>
            </a:r>
            <a:r>
              <a:rPr lang="en-GB" sz="1200" b="1" i="0" kern="1200" dirty="0" err="1">
                <a:solidFill>
                  <a:schemeClr val="tx1"/>
                </a:solidFill>
                <a:effectLst/>
                <a:latin typeface="+mn-lt"/>
                <a:ea typeface="+mn-ea"/>
                <a:cs typeface="+mn-cs"/>
              </a:rPr>
              <a:t>urden</a:t>
            </a:r>
            <a:r>
              <a:rPr lang="en-GB" sz="1200" b="1" i="0" kern="1200" dirty="0">
                <a:solidFill>
                  <a:schemeClr val="tx1"/>
                </a:solidFill>
                <a:effectLst/>
                <a:latin typeface="+mn-lt"/>
                <a:ea typeface="+mn-ea"/>
                <a:cs typeface="+mn-cs"/>
              </a:rPr>
              <a:t> of proof</a:t>
            </a:r>
            <a:r>
              <a:rPr lang="en-GB" sz="1200" b="0" i="0" kern="1200" dirty="0">
                <a:solidFill>
                  <a:schemeClr val="tx1"/>
                </a:solidFill>
                <a:effectLst/>
                <a:latin typeface="+mn-lt"/>
                <a:ea typeface="+mn-ea"/>
                <a:cs typeface="+mn-cs"/>
              </a:rPr>
              <a:t>—The burden of proving testamentary capacity falls on the person seeking to establish that the will is valid (i.e. the </a:t>
            </a:r>
            <a:r>
              <a:rPr lang="en-GB" sz="1200" b="0" i="0" kern="1200" dirty="0" err="1">
                <a:solidFill>
                  <a:schemeClr val="tx1"/>
                </a:solidFill>
                <a:effectLst/>
                <a:latin typeface="+mn-lt"/>
                <a:ea typeface="+mn-ea"/>
                <a:cs typeface="+mn-cs"/>
              </a:rPr>
              <a:t>propounder</a:t>
            </a:r>
            <a:r>
              <a:rPr lang="en-GB" sz="1200" b="0" i="0" kern="1200" dirty="0">
                <a:solidFill>
                  <a:schemeClr val="tx1"/>
                </a:solidFill>
                <a:effectLst/>
                <a:latin typeface="+mn-lt"/>
                <a:ea typeface="+mn-ea"/>
                <a:cs typeface="+mn-cs"/>
              </a:rPr>
              <a:t> of the will): </a:t>
            </a:r>
            <a:r>
              <a:rPr lang="en-GB" sz="1200" b="0" i="1" kern="1200" dirty="0" err="1">
                <a:solidFill>
                  <a:schemeClr val="tx1"/>
                </a:solidFill>
                <a:effectLst/>
                <a:latin typeface="+mn-lt"/>
                <a:ea typeface="+mn-ea"/>
                <a:cs typeface="+mn-cs"/>
              </a:rPr>
              <a:t>Udham</a:t>
            </a:r>
            <a:r>
              <a:rPr lang="en-GB" sz="1200" b="0" i="1" kern="1200" dirty="0">
                <a:solidFill>
                  <a:schemeClr val="tx1"/>
                </a:solidFill>
                <a:effectLst/>
                <a:latin typeface="+mn-lt"/>
                <a:ea typeface="+mn-ea"/>
                <a:cs typeface="+mn-cs"/>
              </a:rPr>
              <a:t> Singh v </a:t>
            </a:r>
            <a:r>
              <a:rPr lang="en-GB" sz="1200" b="0" i="1" kern="1200" dirty="0" err="1">
                <a:solidFill>
                  <a:schemeClr val="tx1"/>
                </a:solidFill>
                <a:effectLst/>
                <a:latin typeface="+mn-lt"/>
                <a:ea typeface="+mn-ea"/>
                <a:cs typeface="+mn-cs"/>
              </a:rPr>
              <a:t>Indar</a:t>
            </a:r>
            <a:r>
              <a:rPr lang="en-GB" sz="1200" b="0" i="1" kern="1200" dirty="0">
                <a:solidFill>
                  <a:schemeClr val="tx1"/>
                </a:solidFill>
                <a:effectLst/>
                <a:latin typeface="+mn-lt"/>
                <a:ea typeface="+mn-ea"/>
                <a:cs typeface="+mn-cs"/>
              </a:rPr>
              <a:t> Kaur</a:t>
            </a:r>
            <a:r>
              <a:rPr lang="en-GB" sz="1200" b="0" i="0" kern="1200" dirty="0">
                <a:solidFill>
                  <a:schemeClr val="tx1"/>
                </a:solidFill>
                <a:effectLst/>
                <a:latin typeface="+mn-lt"/>
                <a:ea typeface="+mn-ea"/>
                <a:cs typeface="+mn-cs"/>
              </a:rPr>
              <a:t> [1971] 2 MLJ 263, FC (the court ordered a retrial as the judge had erred in putting the burden of proving testamentary capacity on the appellant who had applied to revoke the grant of probate); </a:t>
            </a:r>
            <a:r>
              <a:rPr lang="en-GB" sz="1200" b="0" i="1" kern="1200" dirty="0">
                <a:solidFill>
                  <a:schemeClr val="tx1"/>
                </a:solidFill>
                <a:effectLst/>
                <a:latin typeface="+mn-lt"/>
                <a:ea typeface="+mn-ea"/>
                <a:cs typeface="+mn-cs"/>
              </a:rPr>
              <a:t>Re the estate of Chen </a:t>
            </a:r>
            <a:r>
              <a:rPr lang="en-GB" sz="1200" b="0" i="1" kern="1200" dirty="0" err="1">
                <a:solidFill>
                  <a:schemeClr val="tx1"/>
                </a:solidFill>
                <a:effectLst/>
                <a:latin typeface="+mn-lt"/>
                <a:ea typeface="+mn-ea"/>
                <a:cs typeface="+mn-cs"/>
              </a:rPr>
              <a:t>Ngow</a:t>
            </a:r>
            <a:r>
              <a:rPr lang="en-GB" sz="1200" b="0" i="1" kern="1200" dirty="0">
                <a:solidFill>
                  <a:schemeClr val="tx1"/>
                </a:solidFill>
                <a:effectLst/>
                <a:latin typeface="+mn-lt"/>
                <a:ea typeface="+mn-ea"/>
                <a:cs typeface="+mn-cs"/>
              </a:rPr>
              <a:t> @ Chen </a:t>
            </a:r>
            <a:r>
              <a:rPr lang="en-GB" sz="1200" b="0" i="1" kern="1200" dirty="0" err="1">
                <a:solidFill>
                  <a:schemeClr val="tx1"/>
                </a:solidFill>
                <a:effectLst/>
                <a:latin typeface="+mn-lt"/>
                <a:ea typeface="+mn-ea"/>
                <a:cs typeface="+mn-cs"/>
              </a:rPr>
              <a:t>Seong</a:t>
            </a:r>
            <a:r>
              <a:rPr lang="en-GB" sz="1200" b="0" i="1" kern="1200" dirty="0">
                <a:solidFill>
                  <a:schemeClr val="tx1"/>
                </a:solidFill>
                <a:effectLst/>
                <a:latin typeface="+mn-lt"/>
                <a:ea typeface="+mn-ea"/>
                <a:cs typeface="+mn-cs"/>
              </a:rPr>
              <a:t> Chin, </a:t>
            </a:r>
            <a:r>
              <a:rPr lang="en-GB" sz="1200" b="0" i="1" kern="1200" dirty="0" err="1">
                <a:solidFill>
                  <a:schemeClr val="tx1"/>
                </a:solidFill>
                <a:effectLst/>
                <a:latin typeface="+mn-lt"/>
                <a:ea typeface="+mn-ea"/>
                <a:cs typeface="+mn-cs"/>
              </a:rPr>
              <a:t>decd</a:t>
            </a:r>
            <a:r>
              <a:rPr lang="en-GB" sz="1200" b="0" i="1" kern="1200" dirty="0">
                <a:solidFill>
                  <a:schemeClr val="tx1"/>
                </a:solidFill>
                <a:effectLst/>
                <a:latin typeface="+mn-lt"/>
                <a:ea typeface="+mn-ea"/>
                <a:cs typeface="+mn-cs"/>
              </a:rPr>
              <a:t>, and another petition</a:t>
            </a:r>
            <a:r>
              <a:rPr lang="en-GB" sz="1200" b="0" i="0" kern="1200" dirty="0">
                <a:solidFill>
                  <a:schemeClr val="tx1"/>
                </a:solidFill>
                <a:effectLst/>
                <a:latin typeface="+mn-lt"/>
                <a:ea typeface="+mn-ea"/>
                <a:cs typeface="+mn-cs"/>
              </a:rPr>
              <a:t> [2011] 6 MLJ 737.</a:t>
            </a:r>
          </a:p>
          <a:p>
            <a:r>
              <a:rPr lang="en-GB" sz="1200" b="0" i="0" kern="1200" dirty="0">
                <a:solidFill>
                  <a:schemeClr val="tx1"/>
                </a:solidFill>
                <a:effectLst/>
                <a:latin typeface="+mn-lt"/>
                <a:ea typeface="+mn-ea"/>
                <a:cs typeface="+mn-cs"/>
              </a:rPr>
              <a:t>In </a:t>
            </a:r>
            <a:r>
              <a:rPr lang="en-GB" sz="1200" b="0" i="1" kern="1200" dirty="0">
                <a:solidFill>
                  <a:schemeClr val="tx1"/>
                </a:solidFill>
                <a:effectLst/>
                <a:latin typeface="+mn-lt"/>
                <a:ea typeface="+mn-ea"/>
                <a:cs typeface="+mn-cs"/>
              </a:rPr>
              <a:t>Randolph Yap Pow Kong &amp; Anor v Yvonne Yap Yoke Sum (f) &amp; </a:t>
            </a:r>
            <a:r>
              <a:rPr lang="en-GB" sz="1200" b="0" i="1" kern="1200" dirty="0" err="1">
                <a:solidFill>
                  <a:schemeClr val="tx1"/>
                </a:solidFill>
                <a:effectLst/>
                <a:latin typeface="+mn-lt"/>
                <a:ea typeface="+mn-ea"/>
                <a:cs typeface="+mn-cs"/>
              </a:rPr>
              <a:t>Ors</a:t>
            </a:r>
            <a:r>
              <a:rPr lang="en-GB" sz="1200" b="0" i="0" kern="1200" dirty="0">
                <a:solidFill>
                  <a:schemeClr val="tx1"/>
                </a:solidFill>
                <a:effectLst/>
                <a:latin typeface="+mn-lt"/>
                <a:ea typeface="+mn-ea"/>
                <a:cs typeface="+mn-cs"/>
              </a:rPr>
              <a:t> [2011] 3 MLJ 556, HC, a suit was filed to invalidate the will and power of attorney executed by deceased who was diagnosed with Parkinson’s disease and mild dementia. The court held that the relevant time for determination of testamentary capacity is the time of execution of the will and the burden of establishing testamentary capacity and due execution of the will had been discharged. The will was drafted by an advocate with a medical doctor present at the time of execution.</a:t>
            </a:r>
          </a:p>
          <a:p>
            <a:r>
              <a:rPr lang="en-GB" sz="1200" b="0" i="0" kern="1200" dirty="0">
                <a:solidFill>
                  <a:schemeClr val="tx1"/>
                </a:solidFill>
                <a:effectLst/>
                <a:latin typeface="+mn-lt"/>
                <a:ea typeface="+mn-ea"/>
                <a:cs typeface="+mn-cs"/>
              </a:rPr>
              <a:t>The will was upheld and the court addressed shifting burdens of proof from challenger or impugner to the </a:t>
            </a:r>
            <a:r>
              <a:rPr lang="en-GB" sz="1200" b="0" i="0" kern="1200" dirty="0" err="1">
                <a:solidFill>
                  <a:schemeClr val="tx1"/>
                </a:solidFill>
                <a:effectLst/>
                <a:latin typeface="+mn-lt"/>
                <a:ea typeface="+mn-ea"/>
                <a:cs typeface="+mn-cs"/>
              </a:rPr>
              <a:t>propounder</a:t>
            </a:r>
            <a:r>
              <a:rPr lang="en-GB" sz="1200" b="0" i="0" kern="1200" dirty="0">
                <a:solidFill>
                  <a:schemeClr val="tx1"/>
                </a:solidFill>
                <a:effectLst/>
                <a:latin typeface="+mn-lt"/>
                <a:ea typeface="+mn-ea"/>
                <a:cs typeface="+mn-cs"/>
              </a:rPr>
              <a:t> in </a:t>
            </a:r>
            <a:r>
              <a:rPr lang="en-GB" sz="1200" b="0" i="1" kern="1200" dirty="0">
                <a:solidFill>
                  <a:schemeClr val="tx1"/>
                </a:solidFill>
                <a:effectLst/>
                <a:latin typeface="+mn-lt"/>
                <a:ea typeface="+mn-ea"/>
                <a:cs typeface="+mn-cs"/>
              </a:rPr>
              <a:t>Sarah </a:t>
            </a:r>
            <a:r>
              <a:rPr lang="en-GB" sz="1200" b="0" i="1" kern="1200" dirty="0" err="1">
                <a:solidFill>
                  <a:schemeClr val="tx1"/>
                </a:solidFill>
                <a:effectLst/>
                <a:latin typeface="+mn-lt"/>
                <a:ea typeface="+mn-ea"/>
                <a:cs typeface="+mn-cs"/>
              </a:rPr>
              <a:t>bt</a:t>
            </a:r>
            <a:r>
              <a:rPr lang="en-GB" sz="1200" b="0" i="1" kern="1200" dirty="0">
                <a:solidFill>
                  <a:schemeClr val="tx1"/>
                </a:solidFill>
                <a:effectLst/>
                <a:latin typeface="+mn-lt"/>
                <a:ea typeface="+mn-ea"/>
                <a:cs typeface="+mn-cs"/>
              </a:rPr>
              <a:t> Abdullah @ Hew Lee Ling (p) v Kwok Peck Wah (p) &amp; Anor</a:t>
            </a:r>
            <a:r>
              <a:rPr lang="en-GB" sz="1200" b="0" i="0" kern="1200" dirty="0">
                <a:solidFill>
                  <a:schemeClr val="tx1"/>
                </a:solidFill>
                <a:effectLst/>
                <a:latin typeface="+mn-lt"/>
                <a:ea typeface="+mn-ea"/>
                <a:cs typeface="+mn-cs"/>
              </a:rPr>
              <a:t> [2009] 6 MLJ 385, CA; </a:t>
            </a:r>
            <a:r>
              <a:rPr lang="en-GB" sz="1200" b="0" i="1" kern="1200" dirty="0">
                <a:solidFill>
                  <a:schemeClr val="tx1"/>
                </a:solidFill>
                <a:effectLst/>
                <a:latin typeface="+mn-lt"/>
                <a:ea typeface="+mn-ea"/>
                <a:cs typeface="+mn-cs"/>
              </a:rPr>
              <a:t>Eu Boon </a:t>
            </a:r>
            <a:r>
              <a:rPr lang="en-GB" sz="1200" b="0" i="1" kern="1200" dirty="0" err="1">
                <a:solidFill>
                  <a:schemeClr val="tx1"/>
                </a:solidFill>
                <a:effectLst/>
                <a:latin typeface="+mn-lt"/>
                <a:ea typeface="+mn-ea"/>
                <a:cs typeface="+mn-cs"/>
              </a:rPr>
              <a:t>Yeap</a:t>
            </a:r>
            <a:r>
              <a:rPr lang="en-GB" sz="1200" b="0" i="1" kern="1200" dirty="0">
                <a:solidFill>
                  <a:schemeClr val="tx1"/>
                </a:solidFill>
                <a:effectLst/>
                <a:latin typeface="+mn-lt"/>
                <a:ea typeface="+mn-ea"/>
                <a:cs typeface="+mn-cs"/>
              </a:rPr>
              <a:t> &amp; </a:t>
            </a:r>
            <a:r>
              <a:rPr lang="en-GB" sz="1200" b="0" i="1" kern="1200" dirty="0" err="1">
                <a:solidFill>
                  <a:schemeClr val="tx1"/>
                </a:solidFill>
                <a:effectLst/>
                <a:latin typeface="+mn-lt"/>
                <a:ea typeface="+mn-ea"/>
                <a:cs typeface="+mn-cs"/>
              </a:rPr>
              <a:t>Ors</a:t>
            </a:r>
            <a:r>
              <a:rPr lang="en-GB" sz="1200" b="0" i="1" kern="1200" dirty="0">
                <a:solidFill>
                  <a:schemeClr val="tx1"/>
                </a:solidFill>
                <a:effectLst/>
                <a:latin typeface="+mn-lt"/>
                <a:ea typeface="+mn-ea"/>
                <a:cs typeface="+mn-cs"/>
              </a:rPr>
              <a:t> v Ewe Kean Hoe</a:t>
            </a:r>
            <a:r>
              <a:rPr lang="en-GB" sz="1200" b="0" i="0" kern="1200" dirty="0">
                <a:solidFill>
                  <a:schemeClr val="tx1"/>
                </a:solidFill>
                <a:effectLst/>
                <a:latin typeface="+mn-lt"/>
                <a:ea typeface="+mn-ea"/>
                <a:cs typeface="+mn-cs"/>
              </a:rPr>
              <a:t> [2008] 1 AMR 10; [2008] 2 MLJ 868; [2007] 6 CLJ 791, CA.</a:t>
            </a:r>
          </a:p>
          <a:p>
            <a:r>
              <a:rPr lang="en-GB" sz="1200" b="0" i="0" kern="1200" dirty="0">
                <a:solidFill>
                  <a:schemeClr val="tx1"/>
                </a:solidFill>
                <a:effectLst/>
                <a:latin typeface="+mn-lt"/>
                <a:ea typeface="+mn-ea"/>
                <a:cs typeface="+mn-cs"/>
              </a:rPr>
              <a:t>In </a:t>
            </a:r>
            <a:r>
              <a:rPr lang="en-GB" sz="1200" b="0" i="1" kern="1200" dirty="0" err="1">
                <a:solidFill>
                  <a:schemeClr val="tx1"/>
                </a:solidFill>
                <a:effectLst/>
                <a:latin typeface="+mn-lt"/>
                <a:ea typeface="+mn-ea"/>
                <a:cs typeface="+mn-cs"/>
              </a:rPr>
              <a:t>Tho</a:t>
            </a:r>
            <a:r>
              <a:rPr lang="en-GB" sz="1200" b="0" i="1" kern="1200" dirty="0">
                <a:solidFill>
                  <a:schemeClr val="tx1"/>
                </a:solidFill>
                <a:effectLst/>
                <a:latin typeface="+mn-lt"/>
                <a:ea typeface="+mn-ea"/>
                <a:cs typeface="+mn-cs"/>
              </a:rPr>
              <a:t> Yow Pew &amp; Anor v Chua </a:t>
            </a:r>
            <a:r>
              <a:rPr lang="en-GB" sz="1200" b="0" i="1" kern="1200" dirty="0" err="1">
                <a:solidFill>
                  <a:schemeClr val="tx1"/>
                </a:solidFill>
                <a:effectLst/>
                <a:latin typeface="+mn-lt"/>
                <a:ea typeface="+mn-ea"/>
                <a:cs typeface="+mn-cs"/>
              </a:rPr>
              <a:t>Kooi</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Hean</a:t>
            </a:r>
            <a:r>
              <a:rPr lang="en-GB" sz="1200" b="0" i="0" kern="1200" dirty="0">
                <a:solidFill>
                  <a:schemeClr val="tx1"/>
                </a:solidFill>
                <a:effectLst/>
                <a:latin typeface="+mn-lt"/>
                <a:ea typeface="+mn-ea"/>
                <a:cs typeface="+mn-cs"/>
              </a:rPr>
              <a:t> [2001] 3 AMR 3414; [2001] 5 MLJ 578, the court had erroneously applied the “suspicious circumstances” test to the testamentary capacity of the testator instead of the making of the will. On appeal, the Court of Appeal ordered a retrial. See </a:t>
            </a:r>
            <a:r>
              <a:rPr lang="en-GB" sz="1200" b="0" i="1" kern="1200" dirty="0" err="1">
                <a:solidFill>
                  <a:schemeClr val="tx1"/>
                </a:solidFill>
                <a:effectLst/>
                <a:latin typeface="+mn-lt"/>
                <a:ea typeface="+mn-ea"/>
                <a:cs typeface="+mn-cs"/>
              </a:rPr>
              <a:t>Tho</a:t>
            </a:r>
            <a:r>
              <a:rPr lang="en-GB" sz="1200" b="0" i="1" kern="1200" dirty="0">
                <a:solidFill>
                  <a:schemeClr val="tx1"/>
                </a:solidFill>
                <a:effectLst/>
                <a:latin typeface="+mn-lt"/>
                <a:ea typeface="+mn-ea"/>
                <a:cs typeface="+mn-cs"/>
              </a:rPr>
              <a:t> Yow Pew &amp; Anor v Chua </a:t>
            </a:r>
            <a:r>
              <a:rPr lang="en-GB" sz="1200" b="0" i="1" kern="1200" dirty="0" err="1">
                <a:solidFill>
                  <a:schemeClr val="tx1"/>
                </a:solidFill>
                <a:effectLst/>
                <a:latin typeface="+mn-lt"/>
                <a:ea typeface="+mn-ea"/>
                <a:cs typeface="+mn-cs"/>
              </a:rPr>
              <a:t>Kooi</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Hean</a:t>
            </a:r>
            <a:r>
              <a:rPr lang="en-GB" sz="1200" b="0" i="0" kern="1200" dirty="0">
                <a:solidFill>
                  <a:schemeClr val="tx1"/>
                </a:solidFill>
                <a:effectLst/>
                <a:latin typeface="+mn-lt"/>
                <a:ea typeface="+mn-ea"/>
                <a:cs typeface="+mn-cs"/>
              </a:rPr>
              <a:t> [2002] 3 AMR 3703; [2002] 4 MLJ 97, CA. In the re-trial (</a:t>
            </a:r>
            <a:r>
              <a:rPr lang="en-GB" sz="1200" b="0" i="1" kern="1200" dirty="0" err="1">
                <a:solidFill>
                  <a:schemeClr val="tx1"/>
                </a:solidFill>
                <a:effectLst/>
                <a:latin typeface="+mn-lt"/>
                <a:ea typeface="+mn-ea"/>
                <a:cs typeface="+mn-cs"/>
              </a:rPr>
              <a:t>Tho</a:t>
            </a:r>
            <a:r>
              <a:rPr lang="en-GB" sz="1200" b="0" i="1" kern="1200" dirty="0">
                <a:solidFill>
                  <a:schemeClr val="tx1"/>
                </a:solidFill>
                <a:effectLst/>
                <a:latin typeface="+mn-lt"/>
                <a:ea typeface="+mn-ea"/>
                <a:cs typeface="+mn-cs"/>
              </a:rPr>
              <a:t> Yow Pew &amp; Anor v Chua </a:t>
            </a:r>
            <a:r>
              <a:rPr lang="en-GB" sz="1200" b="0" i="1" kern="1200" dirty="0" err="1">
                <a:solidFill>
                  <a:schemeClr val="tx1"/>
                </a:solidFill>
                <a:effectLst/>
                <a:latin typeface="+mn-lt"/>
                <a:ea typeface="+mn-ea"/>
                <a:cs typeface="+mn-cs"/>
              </a:rPr>
              <a:t>Kooi</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Hean</a:t>
            </a:r>
            <a:r>
              <a:rPr lang="en-GB" sz="1200" b="0" i="0" kern="1200" dirty="0">
                <a:solidFill>
                  <a:schemeClr val="tx1"/>
                </a:solidFill>
                <a:effectLst/>
                <a:latin typeface="+mn-lt"/>
                <a:ea typeface="+mn-ea"/>
                <a:cs typeface="+mn-cs"/>
              </a:rPr>
              <a:t> [2010] 3 AMR 85; [2009] 1 LNS 1252; [2009] MLJU 1042, HC), judgment was delivered upholding the validity of the will.</a:t>
            </a:r>
          </a:p>
          <a:p>
            <a:r>
              <a:rPr lang="en-GB" sz="1200" b="0" i="0" kern="1200" dirty="0">
                <a:solidFill>
                  <a:schemeClr val="tx1"/>
                </a:solidFill>
                <a:effectLst/>
                <a:latin typeface="+mn-lt"/>
                <a:ea typeface="+mn-ea"/>
                <a:cs typeface="+mn-cs"/>
              </a:rPr>
              <a:t>In </a:t>
            </a:r>
            <a:r>
              <a:rPr lang="en-GB" sz="1200" b="0" i="1" kern="1200" dirty="0" err="1">
                <a:solidFill>
                  <a:schemeClr val="tx1"/>
                </a:solidFill>
                <a:effectLst/>
                <a:latin typeface="+mn-lt"/>
                <a:ea typeface="+mn-ea"/>
                <a:cs typeface="+mn-cs"/>
              </a:rPr>
              <a:t>Krishnavani</a:t>
            </a:r>
            <a:r>
              <a:rPr lang="en-GB" sz="1200" b="0" i="1" kern="1200" dirty="0">
                <a:solidFill>
                  <a:schemeClr val="tx1"/>
                </a:solidFill>
                <a:effectLst/>
                <a:latin typeface="+mn-lt"/>
                <a:ea typeface="+mn-ea"/>
                <a:cs typeface="+mn-cs"/>
              </a:rPr>
              <a:t> a/p </a:t>
            </a:r>
            <a:r>
              <a:rPr lang="en-GB" sz="1200" b="0" i="1" kern="1200" dirty="0" err="1">
                <a:solidFill>
                  <a:schemeClr val="tx1"/>
                </a:solidFill>
                <a:effectLst/>
                <a:latin typeface="+mn-lt"/>
                <a:ea typeface="+mn-ea"/>
                <a:cs typeface="+mn-cs"/>
              </a:rPr>
              <a:t>Muniandy</a:t>
            </a:r>
            <a:r>
              <a:rPr lang="en-GB" sz="1200" b="0" i="1" kern="1200" dirty="0">
                <a:solidFill>
                  <a:schemeClr val="tx1"/>
                </a:solidFill>
                <a:effectLst/>
                <a:latin typeface="+mn-lt"/>
                <a:ea typeface="+mn-ea"/>
                <a:cs typeface="+mn-cs"/>
              </a:rPr>
              <a:t> v </a:t>
            </a:r>
            <a:r>
              <a:rPr lang="en-GB" sz="1200" b="0" i="1" kern="1200" dirty="0" err="1">
                <a:solidFill>
                  <a:schemeClr val="tx1"/>
                </a:solidFill>
                <a:effectLst/>
                <a:latin typeface="+mn-lt"/>
                <a:ea typeface="+mn-ea"/>
                <a:cs typeface="+mn-cs"/>
              </a:rPr>
              <a:t>Sethambal</a:t>
            </a:r>
            <a:r>
              <a:rPr lang="en-GB" sz="1200" b="0" i="1" kern="1200" dirty="0">
                <a:solidFill>
                  <a:schemeClr val="tx1"/>
                </a:solidFill>
                <a:effectLst/>
                <a:latin typeface="+mn-lt"/>
                <a:ea typeface="+mn-ea"/>
                <a:cs typeface="+mn-cs"/>
              </a:rPr>
              <a:t> d/o </a:t>
            </a:r>
            <a:r>
              <a:rPr lang="en-GB" sz="1200" b="0" i="1" kern="1200" dirty="0" err="1">
                <a:solidFill>
                  <a:schemeClr val="tx1"/>
                </a:solidFill>
                <a:effectLst/>
                <a:latin typeface="+mn-lt"/>
                <a:ea typeface="+mn-ea"/>
                <a:cs typeface="+mn-cs"/>
              </a:rPr>
              <a:t>Doraiappah</a:t>
            </a:r>
            <a:r>
              <a:rPr lang="en-GB" sz="1200" b="0" i="1" kern="1200" dirty="0">
                <a:solidFill>
                  <a:schemeClr val="tx1"/>
                </a:solidFill>
                <a:effectLst/>
                <a:latin typeface="+mn-lt"/>
                <a:ea typeface="+mn-ea"/>
                <a:cs typeface="+mn-cs"/>
              </a:rPr>
              <a:t> &amp; Anor</a:t>
            </a:r>
            <a:r>
              <a:rPr lang="en-GB" sz="1200" b="0" i="0" kern="1200" dirty="0">
                <a:solidFill>
                  <a:schemeClr val="tx1"/>
                </a:solidFill>
                <a:effectLst/>
                <a:latin typeface="+mn-lt"/>
                <a:ea typeface="+mn-ea"/>
                <a:cs typeface="+mn-cs"/>
              </a:rPr>
              <a:t> [1998] AMEJ 0123; [1998] 7 MLJ 366, HC, the deceased suffered from bone cancer, and there were suspicious circumstances surrounding a will executed three days before his death. The court found lack of testamentary capacity.</a:t>
            </a:r>
          </a:p>
          <a:p>
            <a:r>
              <a:rPr lang="en-GB" sz="1200" b="0" i="1" kern="1200" dirty="0" err="1">
                <a:solidFill>
                  <a:schemeClr val="tx1"/>
                </a:solidFill>
                <a:effectLst/>
                <a:latin typeface="+mn-lt"/>
                <a:ea typeface="+mn-ea"/>
                <a:cs typeface="+mn-cs"/>
              </a:rPr>
              <a:t>Khaw</a:t>
            </a:r>
            <a:r>
              <a:rPr lang="en-GB" sz="1200" b="0" i="1" kern="1200" dirty="0">
                <a:solidFill>
                  <a:schemeClr val="tx1"/>
                </a:solidFill>
                <a:effectLst/>
                <a:latin typeface="+mn-lt"/>
                <a:ea typeface="+mn-ea"/>
                <a:cs typeface="+mn-cs"/>
              </a:rPr>
              <a:t> Cheng Bok &amp; </a:t>
            </a:r>
            <a:r>
              <a:rPr lang="en-GB" sz="1200" b="0" i="1" kern="1200" dirty="0" err="1">
                <a:solidFill>
                  <a:schemeClr val="tx1"/>
                </a:solidFill>
                <a:effectLst/>
                <a:latin typeface="+mn-lt"/>
                <a:ea typeface="+mn-ea"/>
                <a:cs typeface="+mn-cs"/>
              </a:rPr>
              <a:t>Ors</a:t>
            </a:r>
            <a:r>
              <a:rPr lang="en-GB" sz="1200" b="0" i="1" kern="1200" dirty="0">
                <a:solidFill>
                  <a:schemeClr val="tx1"/>
                </a:solidFill>
                <a:effectLst/>
                <a:latin typeface="+mn-lt"/>
                <a:ea typeface="+mn-ea"/>
                <a:cs typeface="+mn-cs"/>
              </a:rPr>
              <a:t> v </a:t>
            </a:r>
            <a:r>
              <a:rPr lang="en-GB" sz="1200" b="0" i="1" kern="1200" dirty="0" err="1">
                <a:solidFill>
                  <a:schemeClr val="tx1"/>
                </a:solidFill>
                <a:effectLst/>
                <a:latin typeface="+mn-lt"/>
                <a:ea typeface="+mn-ea"/>
                <a:cs typeface="+mn-cs"/>
              </a:rPr>
              <a:t>Khaw</a:t>
            </a:r>
            <a:r>
              <a:rPr lang="en-GB" sz="1200" b="0" i="1" kern="1200" dirty="0">
                <a:solidFill>
                  <a:schemeClr val="tx1"/>
                </a:solidFill>
                <a:effectLst/>
                <a:latin typeface="+mn-lt"/>
                <a:ea typeface="+mn-ea"/>
                <a:cs typeface="+mn-cs"/>
              </a:rPr>
              <a:t> Cheng Poon &amp; </a:t>
            </a:r>
            <a:r>
              <a:rPr lang="en-GB" sz="1200" b="0" i="1" kern="1200" dirty="0" err="1">
                <a:solidFill>
                  <a:schemeClr val="tx1"/>
                </a:solidFill>
                <a:effectLst/>
                <a:latin typeface="+mn-lt"/>
                <a:ea typeface="+mn-ea"/>
                <a:cs typeface="+mn-cs"/>
              </a:rPr>
              <a:t>Ors</a:t>
            </a:r>
            <a:r>
              <a:rPr lang="en-GB" sz="1200" b="0" i="0" kern="1200" dirty="0">
                <a:solidFill>
                  <a:schemeClr val="tx1"/>
                </a:solidFill>
                <a:effectLst/>
                <a:latin typeface="+mn-lt"/>
                <a:ea typeface="+mn-ea"/>
                <a:cs typeface="+mn-cs"/>
              </a:rPr>
              <a:t> [1998] 3 MLJ 457 concerned a claim by beneficiaries over the deceased’s vast estate. Six wills were propounded, three executed in 1990, the other three executed in 1992 and prepared by the third defendant (son of the deceased). The deceased suffered from senility, lacked testamentary capacity, was under undue influence, and suspicious circumstances were established relating to the execution of the 1992 wills.</a:t>
            </a:r>
          </a:p>
          <a:p>
            <a:r>
              <a:rPr lang="en-GB" sz="1200" b="0" i="0" kern="1200" dirty="0">
                <a:solidFill>
                  <a:schemeClr val="tx1"/>
                </a:solidFill>
                <a:effectLst/>
                <a:latin typeface="+mn-lt"/>
                <a:ea typeface="+mn-ea"/>
                <a:cs typeface="+mn-cs"/>
              </a:rPr>
              <a:t>In </a:t>
            </a:r>
            <a:r>
              <a:rPr lang="en-GB" sz="1200" b="0" i="1" kern="1200" dirty="0">
                <a:solidFill>
                  <a:schemeClr val="tx1"/>
                </a:solidFill>
                <a:effectLst/>
                <a:latin typeface="+mn-lt"/>
                <a:ea typeface="+mn-ea"/>
                <a:cs typeface="+mn-cs"/>
              </a:rPr>
              <a:t>RM P RM P v </a:t>
            </a:r>
            <a:r>
              <a:rPr lang="en-GB" sz="1200" b="0" i="1" kern="1200" dirty="0" err="1">
                <a:solidFill>
                  <a:schemeClr val="tx1"/>
                </a:solidFill>
                <a:effectLst/>
                <a:latin typeface="+mn-lt"/>
                <a:ea typeface="+mn-ea"/>
                <a:cs typeface="+mn-cs"/>
              </a:rPr>
              <a:t>Palaniyappan</a:t>
            </a:r>
            <a:r>
              <a:rPr lang="en-GB" sz="1200" b="0" i="1" kern="1200" dirty="0">
                <a:solidFill>
                  <a:schemeClr val="tx1"/>
                </a:solidFill>
                <a:effectLst/>
                <a:latin typeface="+mn-lt"/>
                <a:ea typeface="+mn-ea"/>
                <a:cs typeface="+mn-cs"/>
              </a:rPr>
              <a:t> v </a:t>
            </a:r>
            <a:r>
              <a:rPr lang="en-GB" sz="1200" b="0" i="1" kern="1200" dirty="0" err="1">
                <a:solidFill>
                  <a:schemeClr val="tx1"/>
                </a:solidFill>
                <a:effectLst/>
                <a:latin typeface="+mn-lt"/>
                <a:ea typeface="+mn-ea"/>
                <a:cs typeface="+mn-cs"/>
              </a:rPr>
              <a:t>Npl</a:t>
            </a:r>
            <a:r>
              <a:rPr lang="en-GB" sz="1200" b="0" i="1" kern="1200" dirty="0">
                <a:solidFill>
                  <a:schemeClr val="tx1"/>
                </a:solidFill>
                <a:effectLst/>
                <a:latin typeface="+mn-lt"/>
                <a:ea typeface="+mn-ea"/>
                <a:cs typeface="+mn-cs"/>
              </a:rPr>
              <a:t> St </a:t>
            </a:r>
            <a:r>
              <a:rPr lang="en-GB" sz="1200" b="0" i="1" kern="1200" dirty="0" err="1">
                <a:solidFill>
                  <a:schemeClr val="tx1"/>
                </a:solidFill>
                <a:effectLst/>
                <a:latin typeface="+mn-lt"/>
                <a:ea typeface="+mn-ea"/>
                <a:cs typeface="+mn-cs"/>
              </a:rPr>
              <a:t>Mv</a:t>
            </a:r>
            <a:r>
              <a:rPr lang="en-GB" sz="1200" b="0" i="1" kern="1200" dirty="0">
                <a:solidFill>
                  <a:schemeClr val="tx1"/>
                </a:solidFill>
                <a:effectLst/>
                <a:latin typeface="+mn-lt"/>
                <a:ea typeface="+mn-ea"/>
                <a:cs typeface="+mn-cs"/>
              </a:rPr>
              <a:t> Ramanathan </a:t>
            </a:r>
            <a:r>
              <a:rPr lang="en-GB" sz="1200" b="0" i="1" kern="1200" dirty="0" err="1">
                <a:solidFill>
                  <a:schemeClr val="tx1"/>
                </a:solidFill>
                <a:effectLst/>
                <a:latin typeface="+mn-lt"/>
                <a:ea typeface="+mn-ea"/>
                <a:cs typeface="+mn-cs"/>
              </a:rPr>
              <a:t>Chettiar</a:t>
            </a:r>
            <a:r>
              <a:rPr lang="en-GB" sz="1200" b="0" i="0" kern="1200" dirty="0">
                <a:solidFill>
                  <a:schemeClr val="tx1"/>
                </a:solidFill>
                <a:effectLst/>
                <a:latin typeface="+mn-lt"/>
                <a:ea typeface="+mn-ea"/>
                <a:cs typeface="+mn-cs"/>
              </a:rPr>
              <a:t> [1977] 2 MLJ 34 an Indian will had been determined under Indian law as being valid. The testator was domiciled in India, which would determine the distribution of his Malaysian immoveable properties. See also </a:t>
            </a:r>
            <a:r>
              <a:rPr lang="en-GB" sz="1200" b="0" i="1" kern="1200" dirty="0">
                <a:solidFill>
                  <a:schemeClr val="tx1"/>
                </a:solidFill>
                <a:effectLst/>
                <a:latin typeface="+mn-lt"/>
                <a:ea typeface="+mn-ea"/>
                <a:cs typeface="+mn-cs"/>
              </a:rPr>
              <a:t>Lim </a:t>
            </a:r>
            <a:r>
              <a:rPr lang="en-GB" sz="1200" b="0" i="1" kern="1200" dirty="0" err="1">
                <a:solidFill>
                  <a:schemeClr val="tx1"/>
                </a:solidFill>
                <a:effectLst/>
                <a:latin typeface="+mn-lt"/>
                <a:ea typeface="+mn-ea"/>
                <a:cs typeface="+mn-cs"/>
              </a:rPr>
              <a:t>Gaik</a:t>
            </a:r>
            <a:r>
              <a:rPr lang="en-GB" sz="1200" b="0" i="1" kern="1200" dirty="0">
                <a:solidFill>
                  <a:schemeClr val="tx1"/>
                </a:solidFill>
                <a:effectLst/>
                <a:latin typeface="+mn-lt"/>
                <a:ea typeface="+mn-ea"/>
                <a:cs typeface="+mn-cs"/>
              </a:rPr>
              <a:t> Teen </a:t>
            </a:r>
            <a:r>
              <a:rPr lang="en-GB" sz="1200" b="0" i="1" kern="1200" dirty="0" err="1">
                <a:solidFill>
                  <a:schemeClr val="tx1"/>
                </a:solidFill>
                <a:effectLst/>
                <a:latin typeface="+mn-lt"/>
                <a:ea typeface="+mn-ea"/>
                <a:cs typeface="+mn-cs"/>
              </a:rPr>
              <a:t>Neoh</a:t>
            </a:r>
            <a:r>
              <a:rPr lang="en-GB" sz="1200" b="0" i="1" kern="1200" dirty="0">
                <a:solidFill>
                  <a:schemeClr val="tx1"/>
                </a:solidFill>
                <a:effectLst/>
                <a:latin typeface="+mn-lt"/>
                <a:ea typeface="+mn-ea"/>
                <a:cs typeface="+mn-cs"/>
              </a:rPr>
              <a:t> v Lim </a:t>
            </a:r>
            <a:r>
              <a:rPr lang="en-GB" sz="1200" b="0" i="1" kern="1200" dirty="0" err="1">
                <a:solidFill>
                  <a:schemeClr val="tx1"/>
                </a:solidFill>
                <a:effectLst/>
                <a:latin typeface="+mn-lt"/>
                <a:ea typeface="+mn-ea"/>
                <a:cs typeface="+mn-cs"/>
              </a:rPr>
              <a:t>Gaik</a:t>
            </a:r>
            <a:r>
              <a:rPr lang="en-GB" sz="1200" b="0" i="1" kern="1200" dirty="0">
                <a:solidFill>
                  <a:schemeClr val="tx1"/>
                </a:solidFill>
                <a:effectLst/>
                <a:latin typeface="+mn-lt"/>
                <a:ea typeface="+mn-ea"/>
                <a:cs typeface="+mn-cs"/>
              </a:rPr>
              <a:t> Kee</a:t>
            </a:r>
            <a:r>
              <a:rPr lang="en-GB" sz="1200" b="0" i="0" kern="1200" dirty="0">
                <a:solidFill>
                  <a:schemeClr val="tx1"/>
                </a:solidFill>
                <a:effectLst/>
                <a:latin typeface="+mn-lt"/>
                <a:ea typeface="+mn-ea"/>
                <a:cs typeface="+mn-cs"/>
              </a:rPr>
              <a:t> (1921) 2 BLSS 388, PC.</a:t>
            </a:r>
          </a:p>
          <a:p>
            <a:r>
              <a:rPr lang="en-GB" sz="1200" b="0" i="0" kern="1200" dirty="0">
                <a:solidFill>
                  <a:schemeClr val="tx1"/>
                </a:solidFill>
                <a:effectLst/>
                <a:latin typeface="+mn-lt"/>
                <a:ea typeface="+mn-ea"/>
                <a:cs typeface="+mn-cs"/>
              </a:rPr>
              <a:t>See also </a:t>
            </a:r>
            <a:r>
              <a:rPr lang="en-GB" sz="1200" b="0" i="1" kern="1200" dirty="0">
                <a:solidFill>
                  <a:schemeClr val="tx1"/>
                </a:solidFill>
                <a:effectLst/>
                <a:latin typeface="+mn-lt"/>
                <a:ea typeface="+mn-ea"/>
                <a:cs typeface="+mn-cs"/>
              </a:rPr>
              <a:t>Dr </a:t>
            </a:r>
            <a:r>
              <a:rPr lang="en-GB" sz="1200" b="0" i="1" kern="1200" dirty="0" err="1">
                <a:solidFill>
                  <a:schemeClr val="tx1"/>
                </a:solidFill>
                <a:effectLst/>
                <a:latin typeface="+mn-lt"/>
                <a:ea typeface="+mn-ea"/>
                <a:cs typeface="+mn-cs"/>
              </a:rPr>
              <a:t>Shanmuganathan</a:t>
            </a:r>
            <a:r>
              <a:rPr lang="en-GB" sz="1200" b="0" i="1" kern="1200" dirty="0">
                <a:solidFill>
                  <a:schemeClr val="tx1"/>
                </a:solidFill>
                <a:effectLst/>
                <a:latin typeface="+mn-lt"/>
                <a:ea typeface="+mn-ea"/>
                <a:cs typeface="+mn-cs"/>
              </a:rPr>
              <a:t> v </a:t>
            </a:r>
            <a:r>
              <a:rPr lang="en-GB" sz="1200" b="0" i="1" kern="1200" dirty="0" err="1">
                <a:solidFill>
                  <a:schemeClr val="tx1"/>
                </a:solidFill>
                <a:effectLst/>
                <a:latin typeface="+mn-lt"/>
                <a:ea typeface="+mn-ea"/>
                <a:cs typeface="+mn-cs"/>
              </a:rPr>
              <a:t>Periasamy</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Sithambaram</a:t>
            </a:r>
            <a:r>
              <a:rPr lang="en-GB" sz="1200" b="0" i="1" kern="1200" dirty="0">
                <a:solidFill>
                  <a:schemeClr val="tx1"/>
                </a:solidFill>
                <a:effectLst/>
                <a:latin typeface="+mn-lt"/>
                <a:ea typeface="+mn-ea"/>
                <a:cs typeface="+mn-cs"/>
              </a:rPr>
              <a:t> Pillai</a:t>
            </a:r>
            <a:r>
              <a:rPr lang="en-GB" sz="1200" b="0" i="0" kern="1200" dirty="0">
                <a:solidFill>
                  <a:schemeClr val="tx1"/>
                </a:solidFill>
                <a:effectLst/>
                <a:latin typeface="+mn-lt"/>
                <a:ea typeface="+mn-ea"/>
                <a:cs typeface="+mn-cs"/>
              </a:rPr>
              <a:t> [1997] 3 AMR 3012; [1997] 3 MLJ 61, FC (abnormal and suspicious circumstances surrounding the emergence of the will); referred to in </a:t>
            </a:r>
            <a:r>
              <a:rPr lang="en-GB" sz="1200" b="0" i="1" kern="1200" dirty="0" err="1">
                <a:solidFill>
                  <a:schemeClr val="tx1"/>
                </a:solidFill>
                <a:effectLst/>
                <a:latin typeface="+mn-lt"/>
                <a:ea typeface="+mn-ea"/>
                <a:cs typeface="+mn-cs"/>
              </a:rPr>
              <a:t>Ch’ng</a:t>
            </a:r>
            <a:r>
              <a:rPr lang="en-GB" sz="1200" b="0" i="1" kern="1200" dirty="0">
                <a:solidFill>
                  <a:schemeClr val="tx1"/>
                </a:solidFill>
                <a:effectLst/>
                <a:latin typeface="+mn-lt"/>
                <a:ea typeface="+mn-ea"/>
                <a:cs typeface="+mn-cs"/>
              </a:rPr>
              <a:t> Kheng </a:t>
            </a:r>
            <a:r>
              <a:rPr lang="en-GB" sz="1200" b="0" i="1" kern="1200" dirty="0" err="1">
                <a:solidFill>
                  <a:schemeClr val="tx1"/>
                </a:solidFill>
                <a:effectLst/>
                <a:latin typeface="+mn-lt"/>
                <a:ea typeface="+mn-ea"/>
                <a:cs typeface="+mn-cs"/>
              </a:rPr>
              <a:t>Phong</a:t>
            </a:r>
            <a:r>
              <a:rPr lang="en-GB" sz="1200" b="0" i="1" kern="1200" dirty="0">
                <a:solidFill>
                  <a:schemeClr val="tx1"/>
                </a:solidFill>
                <a:effectLst/>
                <a:latin typeface="+mn-lt"/>
                <a:ea typeface="+mn-ea"/>
                <a:cs typeface="+mn-cs"/>
              </a:rPr>
              <a:t> v Chung </a:t>
            </a:r>
            <a:r>
              <a:rPr lang="en-GB" sz="1200" b="0" i="1" kern="1200" dirty="0" err="1">
                <a:solidFill>
                  <a:schemeClr val="tx1"/>
                </a:solidFill>
                <a:effectLst/>
                <a:latin typeface="+mn-lt"/>
                <a:ea typeface="+mn-ea"/>
                <a:cs typeface="+mn-cs"/>
              </a:rPr>
              <a:t>Keng</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Huat</a:t>
            </a:r>
            <a:r>
              <a:rPr lang="en-GB" sz="1200" b="0" i="1" kern="1200" dirty="0">
                <a:solidFill>
                  <a:schemeClr val="tx1"/>
                </a:solidFill>
                <a:effectLst/>
                <a:latin typeface="+mn-lt"/>
                <a:ea typeface="+mn-ea"/>
                <a:cs typeface="+mn-cs"/>
              </a:rPr>
              <a:t> &amp; </a:t>
            </a:r>
            <a:r>
              <a:rPr lang="en-GB" sz="1200" b="0" i="1" kern="1200" dirty="0" err="1">
                <a:solidFill>
                  <a:schemeClr val="tx1"/>
                </a:solidFill>
                <a:effectLst/>
                <a:latin typeface="+mn-lt"/>
                <a:ea typeface="+mn-ea"/>
                <a:cs typeface="+mn-cs"/>
              </a:rPr>
              <a:t>Ors</a:t>
            </a:r>
            <a:r>
              <a:rPr lang="en-GB" sz="1200" b="0" i="0" kern="1200" dirty="0">
                <a:solidFill>
                  <a:schemeClr val="tx1"/>
                </a:solidFill>
                <a:effectLst/>
                <a:latin typeface="+mn-lt"/>
                <a:ea typeface="+mn-ea"/>
                <a:cs typeface="+mn-cs"/>
              </a:rPr>
              <a:t> [2010] 6 AMR 485; [2011] 8 MLJ 32. In </a:t>
            </a:r>
            <a:r>
              <a:rPr lang="en-GB" sz="1200" b="0" i="1" kern="1200" dirty="0" err="1">
                <a:solidFill>
                  <a:schemeClr val="tx1"/>
                </a:solidFill>
                <a:effectLst/>
                <a:latin typeface="+mn-lt"/>
                <a:ea typeface="+mn-ea"/>
                <a:cs typeface="+mn-cs"/>
              </a:rPr>
              <a:t>Karn</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Woon</a:t>
            </a:r>
            <a:r>
              <a:rPr lang="en-GB" sz="1200" b="0" i="1" kern="1200" dirty="0">
                <a:solidFill>
                  <a:schemeClr val="tx1"/>
                </a:solidFill>
                <a:effectLst/>
                <a:latin typeface="+mn-lt"/>
                <a:ea typeface="+mn-ea"/>
                <a:cs typeface="+mn-cs"/>
              </a:rPr>
              <a:t> Lin &amp; Anor v Cheah </a:t>
            </a:r>
            <a:r>
              <a:rPr lang="en-GB" sz="1200" b="0" i="1" kern="1200" dirty="0" err="1">
                <a:solidFill>
                  <a:schemeClr val="tx1"/>
                </a:solidFill>
                <a:effectLst/>
                <a:latin typeface="+mn-lt"/>
                <a:ea typeface="+mn-ea"/>
                <a:cs typeface="+mn-cs"/>
              </a:rPr>
              <a:t>Chor</a:t>
            </a:r>
            <a:r>
              <a:rPr lang="en-GB" sz="1200" b="0" i="1" kern="1200" dirty="0">
                <a:solidFill>
                  <a:schemeClr val="tx1"/>
                </a:solidFill>
                <a:effectLst/>
                <a:latin typeface="+mn-lt"/>
                <a:ea typeface="+mn-ea"/>
                <a:cs typeface="+mn-cs"/>
              </a:rPr>
              <a:t> Bok</a:t>
            </a:r>
            <a:r>
              <a:rPr lang="en-GB" sz="1200" b="0" i="0" kern="1200" dirty="0">
                <a:solidFill>
                  <a:schemeClr val="tx1"/>
                </a:solidFill>
                <a:effectLst/>
                <a:latin typeface="+mn-lt"/>
                <a:ea typeface="+mn-ea"/>
                <a:cs typeface="+mn-cs"/>
              </a:rPr>
              <a:t> [2010] AMEJ 0107; [2010] 5 MLJ 834, HC, the deceased was a widowed school teacher. The deceased’s second will was challenged by the plaintiffs, who sought to propound the first will. The court dismissed the plaintiffs’ claim as the burden of “dispelling any suspicious circumstances” and “any extraneous vitiating element such as undue influence, fraud or forgery lies on those challenging the will” was not met. The court upheld the second will as the deceased was aware of the nature of her acts after her discharge from hospital, and her second will was executed during a “lucid interval” and prepared by a firm of solicitors.</a:t>
            </a:r>
          </a:p>
          <a:p>
            <a:r>
              <a:rPr lang="en-GB" sz="1200" b="0" i="0" kern="1200" dirty="0">
                <a:solidFill>
                  <a:schemeClr val="tx1"/>
                </a:solidFill>
                <a:effectLst/>
                <a:latin typeface="+mn-lt"/>
                <a:ea typeface="+mn-ea"/>
                <a:cs typeface="+mn-cs"/>
              </a:rPr>
              <a:t>See also </a:t>
            </a:r>
            <a:r>
              <a:rPr lang="en-GB" sz="1200" b="0" i="1" kern="1200" dirty="0">
                <a:solidFill>
                  <a:schemeClr val="tx1"/>
                </a:solidFill>
                <a:effectLst/>
                <a:latin typeface="+mn-lt"/>
                <a:ea typeface="+mn-ea"/>
                <a:cs typeface="+mn-cs"/>
              </a:rPr>
              <a:t>Gan </a:t>
            </a:r>
            <a:r>
              <a:rPr lang="en-GB" sz="1200" b="0" i="1" kern="1200" dirty="0" err="1">
                <a:solidFill>
                  <a:schemeClr val="tx1"/>
                </a:solidFill>
                <a:effectLst/>
                <a:latin typeface="+mn-lt"/>
                <a:ea typeface="+mn-ea"/>
                <a:cs typeface="+mn-cs"/>
              </a:rPr>
              <a:t>Yook</a:t>
            </a:r>
            <a:r>
              <a:rPr lang="en-GB" sz="1200" b="0" i="1" kern="1200" dirty="0">
                <a:solidFill>
                  <a:schemeClr val="tx1"/>
                </a:solidFill>
                <a:effectLst/>
                <a:latin typeface="+mn-lt"/>
                <a:ea typeface="+mn-ea"/>
                <a:cs typeface="+mn-cs"/>
              </a:rPr>
              <a:t> Chin (p) v Lee Ing Chin @ Lee Teck Seng</a:t>
            </a:r>
            <a:r>
              <a:rPr lang="en-GB" sz="1200" b="0" i="0" kern="1200" dirty="0">
                <a:solidFill>
                  <a:schemeClr val="tx1"/>
                </a:solidFill>
                <a:effectLst/>
                <a:latin typeface="+mn-lt"/>
                <a:ea typeface="+mn-ea"/>
                <a:cs typeface="+mn-cs"/>
              </a:rPr>
              <a:t> [2004] 6 AMR 781; [2005] 2 MLJ 1, FC; referred to in </a:t>
            </a:r>
            <a:r>
              <a:rPr lang="en-GB" sz="1200" b="0" i="1" kern="1200" dirty="0" err="1">
                <a:solidFill>
                  <a:schemeClr val="tx1"/>
                </a:solidFill>
                <a:effectLst/>
                <a:latin typeface="+mn-lt"/>
                <a:ea typeface="+mn-ea"/>
                <a:cs typeface="+mn-cs"/>
              </a:rPr>
              <a:t>Karn</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Woon</a:t>
            </a:r>
            <a:r>
              <a:rPr lang="en-GB" sz="1200" b="0" i="1" kern="1200" dirty="0">
                <a:solidFill>
                  <a:schemeClr val="tx1"/>
                </a:solidFill>
                <a:effectLst/>
                <a:latin typeface="+mn-lt"/>
                <a:ea typeface="+mn-ea"/>
                <a:cs typeface="+mn-cs"/>
              </a:rPr>
              <a:t> Lin &amp; Anor v Cheah </a:t>
            </a:r>
            <a:r>
              <a:rPr lang="en-GB" sz="1200" b="0" i="1" kern="1200" dirty="0" err="1">
                <a:solidFill>
                  <a:schemeClr val="tx1"/>
                </a:solidFill>
                <a:effectLst/>
                <a:latin typeface="+mn-lt"/>
                <a:ea typeface="+mn-ea"/>
                <a:cs typeface="+mn-cs"/>
              </a:rPr>
              <a:t>Chor</a:t>
            </a:r>
            <a:r>
              <a:rPr lang="en-GB" sz="1200" b="0" i="1" kern="1200" dirty="0">
                <a:solidFill>
                  <a:schemeClr val="tx1"/>
                </a:solidFill>
                <a:effectLst/>
                <a:latin typeface="+mn-lt"/>
                <a:ea typeface="+mn-ea"/>
                <a:cs typeface="+mn-cs"/>
              </a:rPr>
              <a:t> Bok</a:t>
            </a:r>
            <a:r>
              <a:rPr lang="en-GB" sz="1200" b="0" i="0" kern="1200" dirty="0">
                <a:solidFill>
                  <a:schemeClr val="tx1"/>
                </a:solidFill>
                <a:effectLst/>
                <a:latin typeface="+mn-lt"/>
                <a:ea typeface="+mn-ea"/>
                <a:cs typeface="+mn-cs"/>
              </a:rPr>
              <a:t> [2013] 4 AMR 127; [2013] 3 MLJ 457; [2013] 4 CLJ 329, CA (affirming High Court decision); </a:t>
            </a:r>
            <a:r>
              <a:rPr lang="en-GB" sz="1200" b="0" i="1" kern="1200" dirty="0">
                <a:solidFill>
                  <a:schemeClr val="tx1"/>
                </a:solidFill>
                <a:effectLst/>
                <a:latin typeface="+mn-lt"/>
                <a:ea typeface="+mn-ea"/>
                <a:cs typeface="+mn-cs"/>
              </a:rPr>
              <a:t>Choo Mooi </a:t>
            </a:r>
            <a:r>
              <a:rPr lang="en-GB" sz="1200" b="0" i="1" kern="1200" dirty="0" err="1">
                <a:solidFill>
                  <a:schemeClr val="tx1"/>
                </a:solidFill>
                <a:effectLst/>
                <a:latin typeface="+mn-lt"/>
                <a:ea typeface="+mn-ea"/>
                <a:cs typeface="+mn-cs"/>
              </a:rPr>
              <a:t>Kooi</a:t>
            </a:r>
            <a:r>
              <a:rPr lang="en-GB" sz="1200" b="0" i="1" kern="1200" dirty="0">
                <a:solidFill>
                  <a:schemeClr val="tx1"/>
                </a:solidFill>
                <a:effectLst/>
                <a:latin typeface="+mn-lt"/>
                <a:ea typeface="+mn-ea"/>
                <a:cs typeface="+mn-cs"/>
              </a:rPr>
              <a:t> @ Choo Soo Yin v Choo Choon </a:t>
            </a:r>
            <a:r>
              <a:rPr lang="en-GB" sz="1200" b="0" i="1" kern="1200" dirty="0" err="1">
                <a:solidFill>
                  <a:schemeClr val="tx1"/>
                </a:solidFill>
                <a:effectLst/>
                <a:latin typeface="+mn-lt"/>
                <a:ea typeface="+mn-ea"/>
                <a:cs typeface="+mn-cs"/>
              </a:rPr>
              <a:t>Jin</a:t>
            </a:r>
            <a:r>
              <a:rPr lang="en-GB" sz="1200" b="0" i="1" kern="1200" dirty="0">
                <a:solidFill>
                  <a:schemeClr val="tx1"/>
                </a:solidFill>
                <a:effectLst/>
                <a:latin typeface="+mn-lt"/>
                <a:ea typeface="+mn-ea"/>
                <a:cs typeface="+mn-cs"/>
              </a:rPr>
              <a:t> @ Jimmy Choo and other suits</a:t>
            </a:r>
            <a:r>
              <a:rPr lang="en-GB" sz="1200" b="0" i="0" kern="1200" dirty="0">
                <a:solidFill>
                  <a:schemeClr val="tx1"/>
                </a:solidFill>
                <a:effectLst/>
                <a:latin typeface="+mn-lt"/>
                <a:ea typeface="+mn-ea"/>
                <a:cs typeface="+mn-cs"/>
              </a:rPr>
              <a:t> [2012] 2 MLJ 69; </a:t>
            </a:r>
            <a:r>
              <a:rPr lang="en-GB" sz="1200" b="0" i="1" kern="1200" dirty="0" err="1">
                <a:solidFill>
                  <a:schemeClr val="tx1"/>
                </a:solidFill>
                <a:effectLst/>
                <a:latin typeface="+mn-lt"/>
                <a:ea typeface="+mn-ea"/>
                <a:cs typeface="+mn-cs"/>
              </a:rPr>
              <a:t>Appala</a:t>
            </a:r>
            <a:r>
              <a:rPr lang="en-GB" sz="1200" b="0" i="1" kern="1200" dirty="0">
                <a:solidFill>
                  <a:schemeClr val="tx1"/>
                </a:solidFill>
                <a:effectLst/>
                <a:latin typeface="+mn-lt"/>
                <a:ea typeface="+mn-ea"/>
                <a:cs typeface="+mn-cs"/>
              </a:rPr>
              <a:t> Tao a/l </a:t>
            </a:r>
            <a:r>
              <a:rPr lang="en-GB" sz="1200" b="0" i="1" kern="1200" dirty="0" err="1">
                <a:solidFill>
                  <a:schemeClr val="tx1"/>
                </a:solidFill>
                <a:effectLst/>
                <a:latin typeface="+mn-lt"/>
                <a:ea typeface="+mn-ea"/>
                <a:cs typeface="+mn-cs"/>
              </a:rPr>
              <a:t>Simachamlam</a:t>
            </a:r>
            <a:r>
              <a:rPr lang="en-GB" sz="1200" b="0" i="1" kern="1200" dirty="0">
                <a:solidFill>
                  <a:schemeClr val="tx1"/>
                </a:solidFill>
                <a:effectLst/>
                <a:latin typeface="+mn-lt"/>
                <a:ea typeface="+mn-ea"/>
                <a:cs typeface="+mn-cs"/>
              </a:rPr>
              <a:t> dan lain-lain </a:t>
            </a:r>
            <a:r>
              <a:rPr lang="en-GB" sz="1200" b="0" i="1" kern="1200" dirty="0" err="1">
                <a:solidFill>
                  <a:schemeClr val="tx1"/>
                </a:solidFill>
                <a:effectLst/>
                <a:latin typeface="+mn-lt"/>
                <a:ea typeface="+mn-ea"/>
                <a:cs typeface="+mn-cs"/>
              </a:rPr>
              <a:t>lwn</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Pragasarow</a:t>
            </a:r>
            <a:r>
              <a:rPr lang="en-GB" sz="1200" b="0" i="1" kern="1200" dirty="0">
                <a:solidFill>
                  <a:schemeClr val="tx1"/>
                </a:solidFill>
                <a:effectLst/>
                <a:latin typeface="+mn-lt"/>
                <a:ea typeface="+mn-ea"/>
                <a:cs typeface="+mn-cs"/>
              </a:rPr>
              <a:t> a/l </a:t>
            </a:r>
            <a:r>
              <a:rPr lang="en-GB" sz="1200" b="0" i="1" kern="1200" dirty="0" err="1">
                <a:solidFill>
                  <a:schemeClr val="tx1"/>
                </a:solidFill>
                <a:effectLst/>
                <a:latin typeface="+mn-lt"/>
                <a:ea typeface="+mn-ea"/>
                <a:cs typeface="+mn-cs"/>
              </a:rPr>
              <a:t>Simachalam</a:t>
            </a:r>
            <a:r>
              <a:rPr lang="en-GB" sz="1200" b="0" i="0" kern="1200" dirty="0">
                <a:solidFill>
                  <a:schemeClr val="tx1"/>
                </a:solidFill>
                <a:effectLst/>
                <a:latin typeface="+mn-lt"/>
                <a:ea typeface="+mn-ea"/>
                <a:cs typeface="+mn-cs"/>
              </a:rPr>
              <a:t> [2007] 5 MLJ 474 (suit to set aside the grant of probate, impeaching of the will. Testator did not understand English or Malay language, only Tamil and Telegu. Undue influence, duress, lack of testamentary capacity and understanding); </a:t>
            </a:r>
            <a:r>
              <a:rPr lang="en-GB" sz="1200" b="0" i="1" kern="1200" dirty="0" err="1">
                <a:solidFill>
                  <a:schemeClr val="tx1"/>
                </a:solidFill>
                <a:effectLst/>
                <a:latin typeface="+mn-lt"/>
                <a:ea typeface="+mn-ea"/>
                <a:cs typeface="+mn-cs"/>
              </a:rPr>
              <a:t>Chenna</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Gounder</a:t>
            </a:r>
            <a:r>
              <a:rPr lang="en-GB" sz="1200" b="0" i="1" kern="1200" dirty="0">
                <a:solidFill>
                  <a:schemeClr val="tx1"/>
                </a:solidFill>
                <a:effectLst/>
                <a:latin typeface="+mn-lt"/>
                <a:ea typeface="+mn-ea"/>
                <a:cs typeface="+mn-cs"/>
              </a:rPr>
              <a:t> Kandasamy v </a:t>
            </a:r>
            <a:r>
              <a:rPr lang="en-GB" sz="1200" b="0" i="1" kern="1200" dirty="0" err="1">
                <a:solidFill>
                  <a:schemeClr val="tx1"/>
                </a:solidFill>
                <a:effectLst/>
                <a:latin typeface="+mn-lt"/>
                <a:ea typeface="+mn-ea"/>
                <a:cs typeface="+mn-cs"/>
              </a:rPr>
              <a:t>Angamah</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Sunappan</a:t>
            </a:r>
            <a:r>
              <a:rPr lang="en-GB" sz="1200" b="0" i="0" kern="1200" dirty="0">
                <a:solidFill>
                  <a:schemeClr val="tx1"/>
                </a:solidFill>
                <a:effectLst/>
                <a:latin typeface="+mn-lt"/>
                <a:ea typeface="+mn-ea"/>
                <a:cs typeface="+mn-cs"/>
              </a:rPr>
              <a:t> [2016] 7 CLJ 914 HC (suspicious circumstances surrounding the dating of the first will and the making of the second will).</a:t>
            </a:r>
          </a:p>
          <a:p>
            <a:r>
              <a:rPr lang="en-GB" sz="1200" b="0" i="0" kern="1200" dirty="0">
                <a:solidFill>
                  <a:schemeClr val="tx1"/>
                </a:solidFill>
                <a:effectLst/>
                <a:latin typeface="+mn-lt"/>
                <a:ea typeface="+mn-ea"/>
                <a:cs typeface="+mn-cs"/>
              </a:rPr>
              <a:t>See also </a:t>
            </a:r>
            <a:r>
              <a:rPr lang="en-GB" sz="1200" b="0" i="1" kern="1200" dirty="0" err="1">
                <a:solidFill>
                  <a:schemeClr val="tx1"/>
                </a:solidFill>
                <a:effectLst/>
                <a:latin typeface="+mn-lt"/>
                <a:ea typeface="+mn-ea"/>
                <a:cs typeface="+mn-cs"/>
              </a:rPr>
              <a:t>Selvarajoo</a:t>
            </a:r>
            <a:r>
              <a:rPr lang="en-GB" sz="1200" b="0" i="1" kern="1200" dirty="0">
                <a:solidFill>
                  <a:schemeClr val="tx1"/>
                </a:solidFill>
                <a:effectLst/>
                <a:latin typeface="+mn-lt"/>
                <a:ea typeface="+mn-ea"/>
                <a:cs typeface="+mn-cs"/>
              </a:rPr>
              <a:t> a/l </a:t>
            </a:r>
            <a:r>
              <a:rPr lang="en-GB" sz="1200" b="0" i="1" kern="1200" dirty="0" err="1">
                <a:solidFill>
                  <a:schemeClr val="tx1"/>
                </a:solidFill>
                <a:effectLst/>
                <a:latin typeface="+mn-lt"/>
                <a:ea typeface="+mn-ea"/>
                <a:cs typeface="+mn-cs"/>
              </a:rPr>
              <a:t>Palaniappa</a:t>
            </a:r>
            <a:r>
              <a:rPr lang="en-GB" sz="1200" b="0" i="1" kern="1200" dirty="0">
                <a:solidFill>
                  <a:schemeClr val="tx1"/>
                </a:solidFill>
                <a:effectLst/>
                <a:latin typeface="+mn-lt"/>
                <a:ea typeface="+mn-ea"/>
                <a:cs typeface="+mn-cs"/>
              </a:rPr>
              <a:t> Pillai v </a:t>
            </a:r>
            <a:r>
              <a:rPr lang="en-GB" sz="1200" b="0" i="1" kern="1200" dirty="0" err="1">
                <a:solidFill>
                  <a:schemeClr val="tx1"/>
                </a:solidFill>
                <a:effectLst/>
                <a:latin typeface="+mn-lt"/>
                <a:ea typeface="+mn-ea"/>
                <a:cs typeface="+mn-cs"/>
              </a:rPr>
              <a:t>Paramasivam</a:t>
            </a:r>
            <a:r>
              <a:rPr lang="en-GB" sz="1200" b="0" i="1" kern="1200" dirty="0">
                <a:solidFill>
                  <a:schemeClr val="tx1"/>
                </a:solidFill>
                <a:effectLst/>
                <a:latin typeface="+mn-lt"/>
                <a:ea typeface="+mn-ea"/>
                <a:cs typeface="+mn-cs"/>
              </a:rPr>
              <a:t> a/l </a:t>
            </a:r>
            <a:r>
              <a:rPr lang="en-GB" sz="1200" b="0" i="1" kern="1200" dirty="0" err="1">
                <a:solidFill>
                  <a:schemeClr val="tx1"/>
                </a:solidFill>
                <a:effectLst/>
                <a:latin typeface="+mn-lt"/>
                <a:ea typeface="+mn-ea"/>
                <a:cs typeface="+mn-cs"/>
              </a:rPr>
              <a:t>Palaniappa</a:t>
            </a:r>
            <a:r>
              <a:rPr lang="en-GB" sz="1200" b="0" i="1" kern="1200" dirty="0">
                <a:solidFill>
                  <a:schemeClr val="tx1"/>
                </a:solidFill>
                <a:effectLst/>
                <a:latin typeface="+mn-lt"/>
                <a:ea typeface="+mn-ea"/>
                <a:cs typeface="+mn-cs"/>
              </a:rPr>
              <a:t> Pillai</a:t>
            </a:r>
            <a:r>
              <a:rPr lang="en-GB" sz="1200" b="0" i="0" kern="1200" dirty="0">
                <a:solidFill>
                  <a:schemeClr val="tx1"/>
                </a:solidFill>
                <a:effectLst/>
                <a:latin typeface="+mn-lt"/>
                <a:ea typeface="+mn-ea"/>
                <a:cs typeface="+mn-cs"/>
              </a:rPr>
              <a:t> [2013] 5 MLJ 748, HC, where the court considered whether there was a marriage by reputation between the deceased and the third “wife” and whether Hindu custom permitted polygamous marriages. The judge found that the plaintiff was the legitimate son of the deceased’s union with his mother. The plaintiff also succeeded in establishing several suspicious circumstances casting doubt on the testamentary capacity of the deceased, who had suffered a minor stroke and would have been incapable of visiting the lawyer’s office. The defendant had also failed to call the witnesses who allegedly witnessed the deceased’s will.</a:t>
            </a:r>
          </a:p>
          <a:p>
            <a:r>
              <a:rPr lang="en-GB" sz="1200" b="0" i="0" kern="1200" dirty="0">
                <a:solidFill>
                  <a:schemeClr val="tx1"/>
                </a:solidFill>
                <a:effectLst/>
                <a:latin typeface="+mn-lt"/>
                <a:ea typeface="+mn-ea"/>
                <a:cs typeface="+mn-cs"/>
              </a:rPr>
              <a:t>In </a:t>
            </a:r>
            <a:r>
              <a:rPr lang="en-GB" sz="1200" b="0" i="1" u="none" strike="noStrike" kern="1200" dirty="0">
                <a:solidFill>
                  <a:schemeClr val="tx1"/>
                </a:solidFill>
                <a:effectLst/>
                <a:latin typeface="+mn-lt"/>
                <a:ea typeface="+mn-ea"/>
                <a:cs typeface="+mn-cs"/>
                <a:hlinkClick r:id="rId3"/>
              </a:rPr>
              <a:t>Re the Estate of Fuld, </a:t>
            </a:r>
            <a:r>
              <a:rPr lang="en-GB" sz="1200" b="0" i="1" u="none" strike="noStrike" kern="1200" dirty="0" err="1">
                <a:solidFill>
                  <a:schemeClr val="tx1"/>
                </a:solidFill>
                <a:effectLst/>
                <a:latin typeface="+mn-lt"/>
                <a:ea typeface="+mn-ea"/>
                <a:cs typeface="+mn-cs"/>
                <a:hlinkClick r:id="rId3"/>
              </a:rPr>
              <a:t>decd</a:t>
            </a:r>
            <a:r>
              <a:rPr lang="en-GB" sz="1200" b="0" i="1" u="none" strike="noStrike" kern="1200" dirty="0">
                <a:solidFill>
                  <a:schemeClr val="tx1"/>
                </a:solidFill>
                <a:effectLst/>
                <a:latin typeface="+mn-lt"/>
                <a:ea typeface="+mn-ea"/>
                <a:cs typeface="+mn-cs"/>
                <a:hlinkClick r:id="rId3"/>
              </a:rPr>
              <a:t> (No 2)</a:t>
            </a:r>
            <a:r>
              <a:rPr lang="en-GB" sz="1200" b="0" i="0" u="none" strike="noStrike" kern="1200" dirty="0">
                <a:solidFill>
                  <a:schemeClr val="tx1"/>
                </a:solidFill>
                <a:effectLst/>
                <a:latin typeface="+mn-lt"/>
                <a:ea typeface="+mn-ea"/>
                <a:cs typeface="+mn-cs"/>
                <a:hlinkClick r:id="rId3"/>
              </a:rPr>
              <a:t> [1965] P 405; [1965] 2 All ER 657</a:t>
            </a:r>
            <a:r>
              <a:rPr lang="en-GB" sz="1200" b="0" i="0" kern="1200" dirty="0">
                <a:solidFill>
                  <a:schemeClr val="tx1"/>
                </a:solidFill>
                <a:effectLst/>
                <a:latin typeface="+mn-lt"/>
                <a:ea typeface="+mn-ea"/>
                <a:cs typeface="+mn-cs"/>
              </a:rPr>
              <a:t>, documents relating to the issue of execution of the codicil which were subject to legal professional privilege were ordered to be produced to the court for inspection in its inquisitorial role.</a:t>
            </a:r>
          </a:p>
          <a:p>
            <a:r>
              <a:rPr lang="en-GB" sz="1200" b="0" i="0" kern="1200" dirty="0">
                <a:solidFill>
                  <a:schemeClr val="tx1"/>
                </a:solidFill>
                <a:effectLst/>
                <a:latin typeface="+mn-lt"/>
                <a:ea typeface="+mn-ea"/>
                <a:cs typeface="+mn-cs"/>
              </a:rPr>
              <a:t>In </a:t>
            </a:r>
            <a:r>
              <a:rPr lang="en-GB" sz="1200" b="0" i="1" kern="1200" dirty="0">
                <a:solidFill>
                  <a:schemeClr val="tx1"/>
                </a:solidFill>
                <a:effectLst/>
                <a:latin typeface="+mn-lt"/>
                <a:ea typeface="+mn-ea"/>
                <a:cs typeface="+mn-cs"/>
              </a:rPr>
              <a:t>Re the estate of Chen </a:t>
            </a:r>
            <a:r>
              <a:rPr lang="en-GB" sz="1200" b="0" i="1" kern="1200" dirty="0" err="1">
                <a:solidFill>
                  <a:schemeClr val="tx1"/>
                </a:solidFill>
                <a:effectLst/>
                <a:latin typeface="+mn-lt"/>
                <a:ea typeface="+mn-ea"/>
                <a:cs typeface="+mn-cs"/>
              </a:rPr>
              <a:t>Ngow</a:t>
            </a:r>
            <a:r>
              <a:rPr lang="en-GB" sz="1200" b="0" i="1" kern="1200" dirty="0">
                <a:solidFill>
                  <a:schemeClr val="tx1"/>
                </a:solidFill>
                <a:effectLst/>
                <a:latin typeface="+mn-lt"/>
                <a:ea typeface="+mn-ea"/>
                <a:cs typeface="+mn-cs"/>
              </a:rPr>
              <a:t> @ Chen </a:t>
            </a:r>
            <a:r>
              <a:rPr lang="en-GB" sz="1200" b="0" i="1" kern="1200" dirty="0" err="1">
                <a:solidFill>
                  <a:schemeClr val="tx1"/>
                </a:solidFill>
                <a:effectLst/>
                <a:latin typeface="+mn-lt"/>
                <a:ea typeface="+mn-ea"/>
                <a:cs typeface="+mn-cs"/>
              </a:rPr>
              <a:t>Seong</a:t>
            </a:r>
            <a:r>
              <a:rPr lang="en-GB" sz="1200" b="0" i="1" kern="1200" dirty="0">
                <a:solidFill>
                  <a:schemeClr val="tx1"/>
                </a:solidFill>
                <a:effectLst/>
                <a:latin typeface="+mn-lt"/>
                <a:ea typeface="+mn-ea"/>
                <a:cs typeface="+mn-cs"/>
              </a:rPr>
              <a:t> Chin, </a:t>
            </a:r>
            <a:r>
              <a:rPr lang="en-GB" sz="1200" b="0" i="1" kern="1200" dirty="0" err="1">
                <a:solidFill>
                  <a:schemeClr val="tx1"/>
                </a:solidFill>
                <a:effectLst/>
                <a:latin typeface="+mn-lt"/>
                <a:ea typeface="+mn-ea"/>
                <a:cs typeface="+mn-cs"/>
              </a:rPr>
              <a:t>decd</a:t>
            </a:r>
            <a:r>
              <a:rPr lang="en-GB" sz="1200" b="0" i="1" kern="1200" dirty="0">
                <a:solidFill>
                  <a:schemeClr val="tx1"/>
                </a:solidFill>
                <a:effectLst/>
                <a:latin typeface="+mn-lt"/>
                <a:ea typeface="+mn-ea"/>
                <a:cs typeface="+mn-cs"/>
              </a:rPr>
              <a:t> and another petition</a:t>
            </a:r>
            <a:r>
              <a:rPr lang="en-GB" sz="1200" b="0" i="0" kern="1200" dirty="0">
                <a:solidFill>
                  <a:schemeClr val="tx1"/>
                </a:solidFill>
                <a:effectLst/>
                <a:latin typeface="+mn-lt"/>
                <a:ea typeface="+mn-ea"/>
                <a:cs typeface="+mn-cs"/>
              </a:rPr>
              <a:t> [2011] 6 MLJ 737, two petitions for probate were sought of photocopies of two different wills of the deceased. The original wills were not deposited into court. The testator had advanced colon cancer leading to incoherence and mental incapacity. Lack of testamentary capacity raised. Two different sets of wills with identical dates. The court found suspicious circumstances surrounding the making of the wills. Failure of the respondent in filing the original wills prejudiced the petitioners of the opportunity of having them examined by a document examiner.</a:t>
            </a:r>
          </a:p>
          <a:p>
            <a:r>
              <a:rPr lang="en-GB" sz="1200" b="0" i="0" kern="1200" dirty="0">
                <a:solidFill>
                  <a:schemeClr val="tx1"/>
                </a:solidFill>
                <a:effectLst/>
                <a:latin typeface="+mn-lt"/>
                <a:ea typeface="+mn-ea"/>
                <a:cs typeface="+mn-cs"/>
              </a:rPr>
              <a:t>See </a:t>
            </a:r>
            <a:r>
              <a:rPr lang="en-GB" sz="1200" b="0" i="1" kern="1200" dirty="0">
                <a:solidFill>
                  <a:schemeClr val="tx1"/>
                </a:solidFill>
                <a:effectLst/>
                <a:latin typeface="+mn-lt"/>
                <a:ea typeface="+mn-ea"/>
                <a:cs typeface="+mn-cs"/>
              </a:rPr>
              <a:t>Sarah </a:t>
            </a:r>
            <a:r>
              <a:rPr lang="en-GB" sz="1200" b="0" i="1" kern="1200" dirty="0" err="1">
                <a:solidFill>
                  <a:schemeClr val="tx1"/>
                </a:solidFill>
                <a:effectLst/>
                <a:latin typeface="+mn-lt"/>
                <a:ea typeface="+mn-ea"/>
                <a:cs typeface="+mn-cs"/>
              </a:rPr>
              <a:t>bt</a:t>
            </a:r>
            <a:r>
              <a:rPr lang="en-GB" sz="1200" b="0" i="1" kern="1200" dirty="0">
                <a:solidFill>
                  <a:schemeClr val="tx1"/>
                </a:solidFill>
                <a:effectLst/>
                <a:latin typeface="+mn-lt"/>
                <a:ea typeface="+mn-ea"/>
                <a:cs typeface="+mn-cs"/>
              </a:rPr>
              <a:t> Abdullah @ Hew Lee Ling (p) v Kwok Peck Wah (p) &amp; Anor</a:t>
            </a:r>
            <a:r>
              <a:rPr lang="en-GB" sz="1200" b="0" i="0" kern="1200" dirty="0">
                <a:solidFill>
                  <a:schemeClr val="tx1"/>
                </a:solidFill>
                <a:effectLst/>
                <a:latin typeface="+mn-lt"/>
                <a:ea typeface="+mn-ea"/>
                <a:cs typeface="+mn-cs"/>
              </a:rPr>
              <a:t> [2009] 6 MLJ 385: testamentary capacity; testator had nose cancer, stroke, hypertension and diabetes. Deceased did not suffer from memory loss. Validity of the will in this case was upheld.</a:t>
            </a:r>
          </a:p>
          <a:p>
            <a:br>
              <a:rPr lang="en-GB" dirty="0"/>
            </a:br>
            <a:br>
              <a:rPr lang="en-GB" dirty="0"/>
            </a:br>
            <a:r>
              <a:rPr lang="en-GB" sz="1200" b="1" i="0" kern="1200" dirty="0">
                <a:solidFill>
                  <a:schemeClr val="tx1"/>
                </a:solidFill>
                <a:effectLst/>
                <a:latin typeface="+mn-lt"/>
                <a:ea typeface="+mn-ea"/>
                <a:cs typeface="+mn-cs"/>
              </a:rPr>
              <a:t>72/13/4Memory—</a:t>
            </a:r>
            <a:r>
              <a:rPr lang="en-GB" sz="1200" b="0" i="0" kern="1200" dirty="0">
                <a:solidFill>
                  <a:schemeClr val="tx1"/>
                </a:solidFill>
                <a:effectLst/>
                <a:latin typeface="+mn-lt"/>
                <a:ea typeface="+mn-ea"/>
                <a:cs typeface="+mn-cs"/>
              </a:rPr>
              <a:t>Deficiency in a testator’s memory at the time of making his will, leading to the exclusion of certain relatives, rendered his will invalid in </a:t>
            </a:r>
            <a:r>
              <a:rPr lang="en-GB" sz="1200" b="0" i="1" kern="1200" dirty="0">
                <a:solidFill>
                  <a:schemeClr val="tx1"/>
                </a:solidFill>
                <a:effectLst/>
                <a:latin typeface="+mn-lt"/>
                <a:ea typeface="+mn-ea"/>
                <a:cs typeface="+mn-cs"/>
              </a:rPr>
              <a:t>Re Ng </a:t>
            </a:r>
            <a:r>
              <a:rPr lang="en-GB" sz="1200" b="0" i="1" kern="1200" dirty="0" err="1">
                <a:solidFill>
                  <a:schemeClr val="tx1"/>
                </a:solidFill>
                <a:effectLst/>
                <a:latin typeface="+mn-lt"/>
                <a:ea typeface="+mn-ea"/>
                <a:cs typeface="+mn-cs"/>
              </a:rPr>
              <a:t>Toh</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Piew</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decd</a:t>
            </a:r>
            <a:r>
              <a:rPr lang="en-GB" sz="1200" b="0" i="0" kern="1200" dirty="0">
                <a:solidFill>
                  <a:schemeClr val="tx1"/>
                </a:solidFill>
                <a:effectLst/>
                <a:latin typeface="+mn-lt"/>
                <a:ea typeface="+mn-ea"/>
                <a:cs typeface="+mn-cs"/>
              </a:rPr>
              <a:t> [1950] MLJ 273.</a:t>
            </a:r>
          </a:p>
          <a:p>
            <a:r>
              <a:rPr lang="en-GB" sz="1200" b="0" i="0" kern="1200" dirty="0">
                <a:solidFill>
                  <a:schemeClr val="tx1"/>
                </a:solidFill>
                <a:effectLst/>
                <a:latin typeface="+mn-lt"/>
                <a:ea typeface="+mn-ea"/>
                <a:cs typeface="+mn-cs"/>
              </a:rPr>
              <a:t>“Ailing memory and weak mental power cannot vitiate testamentary capacity”: </a:t>
            </a:r>
            <a:r>
              <a:rPr lang="en-GB" sz="1200" b="0" i="1" kern="1200" dirty="0">
                <a:solidFill>
                  <a:schemeClr val="tx1"/>
                </a:solidFill>
                <a:effectLst/>
                <a:latin typeface="+mn-lt"/>
                <a:ea typeface="+mn-ea"/>
                <a:cs typeface="+mn-cs"/>
              </a:rPr>
              <a:t>Randolph Yap Pow Kong &amp; Anor v Yvonne Yap Yoke Sum (f) &amp; </a:t>
            </a:r>
            <a:r>
              <a:rPr lang="en-GB" sz="1200" b="0" i="1" kern="1200" dirty="0" err="1">
                <a:solidFill>
                  <a:schemeClr val="tx1"/>
                </a:solidFill>
                <a:effectLst/>
                <a:latin typeface="+mn-lt"/>
                <a:ea typeface="+mn-ea"/>
                <a:cs typeface="+mn-cs"/>
              </a:rPr>
              <a:t>Ors</a:t>
            </a:r>
            <a:r>
              <a:rPr lang="en-GB" sz="1200" b="0" i="0" kern="1200" dirty="0">
                <a:solidFill>
                  <a:schemeClr val="tx1"/>
                </a:solidFill>
                <a:effectLst/>
                <a:latin typeface="+mn-lt"/>
                <a:ea typeface="+mn-ea"/>
                <a:cs typeface="+mn-cs"/>
              </a:rPr>
              <a:t> [2011] 3 MLJ 556, HC.</a:t>
            </a:r>
          </a:p>
          <a:p>
            <a:br>
              <a:rPr lang="en-GB" dirty="0"/>
            </a:br>
            <a:br>
              <a:rPr lang="en-GB" dirty="0"/>
            </a:br>
            <a:r>
              <a:rPr lang="en-GB" sz="1200" b="1" i="0" kern="1200" dirty="0">
                <a:solidFill>
                  <a:schemeClr val="tx1"/>
                </a:solidFill>
                <a:effectLst/>
                <a:latin typeface="+mn-lt"/>
                <a:ea typeface="+mn-ea"/>
                <a:cs typeface="+mn-cs"/>
              </a:rPr>
              <a:t>72/13/5Undue influence—</a:t>
            </a:r>
            <a:r>
              <a:rPr lang="en-GB" sz="1200" b="0" i="0" kern="1200" dirty="0">
                <a:solidFill>
                  <a:schemeClr val="tx1"/>
                </a:solidFill>
                <a:effectLst/>
                <a:latin typeface="+mn-lt"/>
                <a:ea typeface="+mn-ea"/>
                <a:cs typeface="+mn-cs"/>
              </a:rPr>
              <a:t>The burden of proof falls on the defendant to prove undue influence if the testator or testatrix approved the will. See </a:t>
            </a:r>
            <a:r>
              <a:rPr lang="en-GB" sz="1200" b="0" i="1" kern="1200" dirty="0">
                <a:solidFill>
                  <a:schemeClr val="tx1"/>
                </a:solidFill>
                <a:effectLst/>
                <a:latin typeface="+mn-lt"/>
                <a:ea typeface="+mn-ea"/>
                <a:cs typeface="+mn-cs"/>
              </a:rPr>
              <a:t>Subramaniam v Rajaratnam</a:t>
            </a:r>
            <a:r>
              <a:rPr lang="en-GB" sz="1200" b="0" i="0" kern="1200" dirty="0">
                <a:solidFill>
                  <a:schemeClr val="tx1"/>
                </a:solidFill>
                <a:effectLst/>
                <a:latin typeface="+mn-lt"/>
                <a:ea typeface="+mn-ea"/>
                <a:cs typeface="+mn-cs"/>
              </a:rPr>
              <a:t> [1957] MLJ 11, CA. </a:t>
            </a:r>
            <a:r>
              <a:rPr lang="en-GB" sz="1200" b="0" i="1" u="none" strike="noStrike" kern="1200" dirty="0">
                <a:solidFill>
                  <a:schemeClr val="tx1"/>
                </a:solidFill>
                <a:effectLst/>
                <a:latin typeface="+mn-lt"/>
                <a:ea typeface="+mn-ea"/>
                <a:cs typeface="+mn-cs"/>
                <a:hlinkClick r:id="rId4"/>
              </a:rPr>
              <a:t>Re Stott (</a:t>
            </a:r>
            <a:r>
              <a:rPr lang="en-GB" sz="1200" b="0" i="1" u="none" strike="noStrike" kern="1200" dirty="0" err="1">
                <a:solidFill>
                  <a:schemeClr val="tx1"/>
                </a:solidFill>
                <a:effectLst/>
                <a:latin typeface="+mn-lt"/>
                <a:ea typeface="+mn-ea"/>
                <a:cs typeface="+mn-cs"/>
                <a:hlinkClick r:id="rId4"/>
              </a:rPr>
              <a:t>decd</a:t>
            </a:r>
            <a:r>
              <a:rPr lang="en-GB" sz="1200" b="0" i="1" u="none" strike="noStrike" kern="1200" dirty="0">
                <a:solidFill>
                  <a:schemeClr val="tx1"/>
                </a:solidFill>
                <a:effectLst/>
                <a:latin typeface="+mn-lt"/>
                <a:ea typeface="+mn-ea"/>
                <a:cs typeface="+mn-cs"/>
                <a:hlinkClick r:id="rId4"/>
              </a:rPr>
              <a:t>), </a:t>
            </a:r>
            <a:r>
              <a:rPr lang="en-GB" sz="1200" b="0" i="1" u="none" strike="noStrike" kern="1200" dirty="0" err="1">
                <a:solidFill>
                  <a:schemeClr val="tx1"/>
                </a:solidFill>
                <a:effectLst/>
                <a:latin typeface="+mn-lt"/>
                <a:ea typeface="+mn-ea"/>
                <a:cs typeface="+mn-cs"/>
                <a:hlinkClick r:id="rId4"/>
              </a:rPr>
              <a:t>Klouda</a:t>
            </a:r>
            <a:r>
              <a:rPr lang="en-GB" sz="1200" b="0" i="1" u="none" strike="noStrike" kern="1200" dirty="0">
                <a:solidFill>
                  <a:schemeClr val="tx1"/>
                </a:solidFill>
                <a:effectLst/>
                <a:latin typeface="+mn-lt"/>
                <a:ea typeface="+mn-ea"/>
                <a:cs typeface="+mn-cs"/>
                <a:hlinkClick r:id="rId4"/>
              </a:rPr>
              <a:t> v Lloyds Bank Ltd</a:t>
            </a:r>
            <a:r>
              <a:rPr lang="en-GB" sz="1200" b="0" i="0" u="none" strike="noStrike" kern="1200" dirty="0">
                <a:solidFill>
                  <a:schemeClr val="tx1"/>
                </a:solidFill>
                <a:effectLst/>
                <a:latin typeface="+mn-lt"/>
                <a:ea typeface="+mn-ea"/>
                <a:cs typeface="+mn-cs"/>
                <a:hlinkClick r:id="rId4"/>
              </a:rPr>
              <a:t> [1980] 1 All ER 259; [1980] 1 WLR 246</a:t>
            </a:r>
            <a:r>
              <a:rPr lang="en-GB" sz="1200" b="0" i="0" kern="1200" dirty="0">
                <a:solidFill>
                  <a:schemeClr val="tx1"/>
                </a:solidFill>
                <a:effectLst/>
                <a:latin typeface="+mn-lt"/>
                <a:ea typeface="+mn-ea"/>
                <a:cs typeface="+mn-cs"/>
              </a:rPr>
              <a:t> was an application by the plaintiff to strike out parts of the defence. The plaintiff was the owner of the nursing home where the testatrix (aged 91 years old and suffering from dementia) had resided. A will was executed naming the plaintiff as sole residuary beneficiary. There was a question of whether the claim of undue influence had been properly pleaded. See also </a:t>
            </a:r>
            <a:r>
              <a:rPr lang="en-GB" sz="1200" b="0" i="1" kern="1200" dirty="0" err="1">
                <a:solidFill>
                  <a:schemeClr val="tx1"/>
                </a:solidFill>
                <a:effectLst/>
                <a:latin typeface="+mn-lt"/>
                <a:ea typeface="+mn-ea"/>
                <a:cs typeface="+mn-cs"/>
              </a:rPr>
              <a:t>Appala</a:t>
            </a:r>
            <a:r>
              <a:rPr lang="en-GB" sz="1200" b="0" i="1" kern="1200" dirty="0">
                <a:solidFill>
                  <a:schemeClr val="tx1"/>
                </a:solidFill>
                <a:effectLst/>
                <a:latin typeface="+mn-lt"/>
                <a:ea typeface="+mn-ea"/>
                <a:cs typeface="+mn-cs"/>
              </a:rPr>
              <a:t> Tao a/l </a:t>
            </a:r>
            <a:r>
              <a:rPr lang="en-GB" sz="1200" b="0" i="1" kern="1200" dirty="0" err="1">
                <a:solidFill>
                  <a:schemeClr val="tx1"/>
                </a:solidFill>
                <a:effectLst/>
                <a:latin typeface="+mn-lt"/>
                <a:ea typeface="+mn-ea"/>
                <a:cs typeface="+mn-cs"/>
              </a:rPr>
              <a:t>Simachamlam</a:t>
            </a:r>
            <a:r>
              <a:rPr lang="en-GB" sz="1200" b="0" i="1" kern="1200" dirty="0">
                <a:solidFill>
                  <a:schemeClr val="tx1"/>
                </a:solidFill>
                <a:effectLst/>
                <a:latin typeface="+mn-lt"/>
                <a:ea typeface="+mn-ea"/>
                <a:cs typeface="+mn-cs"/>
              </a:rPr>
              <a:t> dan lain-lain </a:t>
            </a:r>
            <a:r>
              <a:rPr lang="en-GB" sz="1200" b="0" i="1" kern="1200" dirty="0" err="1">
                <a:solidFill>
                  <a:schemeClr val="tx1"/>
                </a:solidFill>
                <a:effectLst/>
                <a:latin typeface="+mn-lt"/>
                <a:ea typeface="+mn-ea"/>
                <a:cs typeface="+mn-cs"/>
              </a:rPr>
              <a:t>lwn</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Pragasarow</a:t>
            </a:r>
            <a:r>
              <a:rPr lang="en-GB" sz="1200" b="0" i="1" kern="1200" dirty="0">
                <a:solidFill>
                  <a:schemeClr val="tx1"/>
                </a:solidFill>
                <a:effectLst/>
                <a:latin typeface="+mn-lt"/>
                <a:ea typeface="+mn-ea"/>
                <a:cs typeface="+mn-cs"/>
              </a:rPr>
              <a:t> a/l </a:t>
            </a:r>
            <a:r>
              <a:rPr lang="en-GB" sz="1200" b="0" i="1" kern="1200" dirty="0" err="1">
                <a:solidFill>
                  <a:schemeClr val="tx1"/>
                </a:solidFill>
                <a:effectLst/>
                <a:latin typeface="+mn-lt"/>
                <a:ea typeface="+mn-ea"/>
                <a:cs typeface="+mn-cs"/>
              </a:rPr>
              <a:t>Simachalam</a:t>
            </a:r>
            <a:r>
              <a:rPr lang="en-GB" sz="1200" b="0" i="0" kern="1200" dirty="0">
                <a:solidFill>
                  <a:schemeClr val="tx1"/>
                </a:solidFill>
                <a:effectLst/>
                <a:latin typeface="+mn-lt"/>
                <a:ea typeface="+mn-ea"/>
                <a:cs typeface="+mn-cs"/>
              </a:rPr>
              <a:t> [2007] 5 MLJ 474; </a:t>
            </a:r>
            <a:r>
              <a:rPr lang="en-GB" sz="1200" b="0" i="1" kern="1200" dirty="0" err="1">
                <a:solidFill>
                  <a:schemeClr val="tx1"/>
                </a:solidFill>
                <a:effectLst/>
                <a:latin typeface="+mn-lt"/>
                <a:ea typeface="+mn-ea"/>
                <a:cs typeface="+mn-cs"/>
              </a:rPr>
              <a:t>Khaw</a:t>
            </a:r>
            <a:r>
              <a:rPr lang="en-GB" sz="1200" b="0" i="1" kern="1200" dirty="0">
                <a:solidFill>
                  <a:schemeClr val="tx1"/>
                </a:solidFill>
                <a:effectLst/>
                <a:latin typeface="+mn-lt"/>
                <a:ea typeface="+mn-ea"/>
                <a:cs typeface="+mn-cs"/>
              </a:rPr>
              <a:t> Cheng Bok &amp; </a:t>
            </a:r>
            <a:r>
              <a:rPr lang="en-GB" sz="1200" b="0" i="1" kern="1200" dirty="0" err="1">
                <a:solidFill>
                  <a:schemeClr val="tx1"/>
                </a:solidFill>
                <a:effectLst/>
                <a:latin typeface="+mn-lt"/>
                <a:ea typeface="+mn-ea"/>
                <a:cs typeface="+mn-cs"/>
              </a:rPr>
              <a:t>Ors</a:t>
            </a:r>
            <a:r>
              <a:rPr lang="en-GB" sz="1200" b="0" i="1" kern="1200" dirty="0">
                <a:solidFill>
                  <a:schemeClr val="tx1"/>
                </a:solidFill>
                <a:effectLst/>
                <a:latin typeface="+mn-lt"/>
                <a:ea typeface="+mn-ea"/>
                <a:cs typeface="+mn-cs"/>
              </a:rPr>
              <a:t> v </a:t>
            </a:r>
            <a:r>
              <a:rPr lang="en-GB" sz="1200" b="0" i="1" kern="1200" dirty="0" err="1">
                <a:solidFill>
                  <a:schemeClr val="tx1"/>
                </a:solidFill>
                <a:effectLst/>
                <a:latin typeface="+mn-lt"/>
                <a:ea typeface="+mn-ea"/>
                <a:cs typeface="+mn-cs"/>
              </a:rPr>
              <a:t>Khaw</a:t>
            </a:r>
            <a:r>
              <a:rPr lang="en-GB" sz="1200" b="0" i="1" kern="1200" dirty="0">
                <a:solidFill>
                  <a:schemeClr val="tx1"/>
                </a:solidFill>
                <a:effectLst/>
                <a:latin typeface="+mn-lt"/>
                <a:ea typeface="+mn-ea"/>
                <a:cs typeface="+mn-cs"/>
              </a:rPr>
              <a:t> Cheng Poon &amp; </a:t>
            </a:r>
            <a:r>
              <a:rPr lang="en-GB" sz="1200" b="0" i="1" kern="1200" dirty="0" err="1">
                <a:solidFill>
                  <a:schemeClr val="tx1"/>
                </a:solidFill>
                <a:effectLst/>
                <a:latin typeface="+mn-lt"/>
                <a:ea typeface="+mn-ea"/>
                <a:cs typeface="+mn-cs"/>
              </a:rPr>
              <a:t>Ors</a:t>
            </a:r>
            <a:r>
              <a:rPr lang="en-GB" sz="1200" b="0" i="0" kern="1200" dirty="0">
                <a:solidFill>
                  <a:schemeClr val="tx1"/>
                </a:solidFill>
                <a:effectLst/>
                <a:latin typeface="+mn-lt"/>
                <a:ea typeface="+mn-ea"/>
                <a:cs typeface="+mn-cs"/>
              </a:rPr>
              <a:t> [1998] 3 MLJ 457 (claim by beneficiaries over the deceased’s vast estate. Six wills were propounded, three executed in 1990, the other three executed in 1992 and prepared by the third defendant (son of the deceased). The deceased suffered from senility. The court concluded that undue influence was exercised in relation to the 1992 wills. “The circumstances attending the execution were consistent with its having been procured by undue influence”).</a:t>
            </a:r>
          </a:p>
          <a:p>
            <a:br>
              <a:rPr lang="en-GB" dirty="0"/>
            </a:br>
            <a:br>
              <a:rPr lang="en-GB" dirty="0"/>
            </a:br>
            <a:r>
              <a:rPr lang="en-GB" sz="1200" b="1" i="0" kern="1200" dirty="0">
                <a:solidFill>
                  <a:schemeClr val="tx1"/>
                </a:solidFill>
                <a:effectLst/>
                <a:latin typeface="+mn-lt"/>
                <a:ea typeface="+mn-ea"/>
                <a:cs typeface="+mn-cs"/>
              </a:rPr>
              <a:t>72/13/6Forgery—</a:t>
            </a:r>
            <a:r>
              <a:rPr lang="en-GB" sz="1200" b="0" i="0" kern="1200" dirty="0">
                <a:solidFill>
                  <a:schemeClr val="tx1"/>
                </a:solidFill>
                <a:effectLst/>
                <a:latin typeface="+mn-lt"/>
                <a:ea typeface="+mn-ea"/>
                <a:cs typeface="+mn-cs"/>
              </a:rPr>
              <a:t>This must be specifically pleaded: </a:t>
            </a:r>
            <a:r>
              <a:rPr lang="en-GB" sz="1200" b="0" i="1" kern="1200" dirty="0">
                <a:solidFill>
                  <a:schemeClr val="tx1"/>
                </a:solidFill>
                <a:effectLst/>
                <a:latin typeface="+mn-lt"/>
                <a:ea typeface="+mn-ea"/>
                <a:cs typeface="+mn-cs"/>
              </a:rPr>
              <a:t>Re Syed Mohamed bin Ahmad </a:t>
            </a:r>
            <a:r>
              <a:rPr lang="en-GB" sz="1200" b="0" i="1" kern="1200" dirty="0" err="1">
                <a:solidFill>
                  <a:schemeClr val="tx1"/>
                </a:solidFill>
                <a:effectLst/>
                <a:latin typeface="+mn-lt"/>
                <a:ea typeface="+mn-ea"/>
                <a:cs typeface="+mn-cs"/>
              </a:rPr>
              <a:t>Alsagoff</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decd</a:t>
            </a:r>
            <a:r>
              <a:rPr lang="en-GB" sz="1200" b="0" i="0" kern="1200" dirty="0">
                <a:solidFill>
                  <a:schemeClr val="tx1"/>
                </a:solidFill>
                <a:effectLst/>
                <a:latin typeface="+mn-lt"/>
                <a:ea typeface="+mn-ea"/>
                <a:cs typeface="+mn-cs"/>
              </a:rPr>
              <a:t> [1929] SSLR 99. Other cases involving forged wills: </a:t>
            </a:r>
            <a:r>
              <a:rPr lang="en-GB" sz="1200" b="0" i="1" kern="1200" dirty="0">
                <a:solidFill>
                  <a:schemeClr val="tx1"/>
                </a:solidFill>
                <a:effectLst/>
                <a:latin typeface="+mn-lt"/>
                <a:ea typeface="+mn-ea"/>
                <a:cs typeface="+mn-cs"/>
              </a:rPr>
              <a:t>Choo Mooi </a:t>
            </a:r>
            <a:r>
              <a:rPr lang="en-GB" sz="1200" b="0" i="1" kern="1200" dirty="0" err="1">
                <a:solidFill>
                  <a:schemeClr val="tx1"/>
                </a:solidFill>
                <a:effectLst/>
                <a:latin typeface="+mn-lt"/>
                <a:ea typeface="+mn-ea"/>
                <a:cs typeface="+mn-cs"/>
              </a:rPr>
              <a:t>Kooi</a:t>
            </a:r>
            <a:r>
              <a:rPr lang="en-GB" sz="1200" b="0" i="1" kern="1200" dirty="0">
                <a:solidFill>
                  <a:schemeClr val="tx1"/>
                </a:solidFill>
                <a:effectLst/>
                <a:latin typeface="+mn-lt"/>
                <a:ea typeface="+mn-ea"/>
                <a:cs typeface="+mn-cs"/>
              </a:rPr>
              <a:t> @ Choo Soo Yin v Choo Choon </a:t>
            </a:r>
            <a:r>
              <a:rPr lang="en-GB" sz="1200" b="0" i="1" kern="1200" dirty="0" err="1">
                <a:solidFill>
                  <a:schemeClr val="tx1"/>
                </a:solidFill>
                <a:effectLst/>
                <a:latin typeface="+mn-lt"/>
                <a:ea typeface="+mn-ea"/>
                <a:cs typeface="+mn-cs"/>
              </a:rPr>
              <a:t>Jin</a:t>
            </a:r>
            <a:r>
              <a:rPr lang="en-GB" sz="1200" b="0" i="1" kern="1200" dirty="0">
                <a:solidFill>
                  <a:schemeClr val="tx1"/>
                </a:solidFill>
                <a:effectLst/>
                <a:latin typeface="+mn-lt"/>
                <a:ea typeface="+mn-ea"/>
                <a:cs typeface="+mn-cs"/>
              </a:rPr>
              <a:t> @ Jimmy Choo and other suits</a:t>
            </a:r>
            <a:r>
              <a:rPr lang="en-GB" sz="1200" b="0" i="0" kern="1200" dirty="0">
                <a:solidFill>
                  <a:schemeClr val="tx1"/>
                </a:solidFill>
                <a:effectLst/>
                <a:latin typeface="+mn-lt"/>
                <a:ea typeface="+mn-ea"/>
                <a:cs typeface="+mn-cs"/>
              </a:rPr>
              <a:t> [2012] 2 MLJ 69 (deceased lacked testamentary capacity due to medical condition, suspicious circumstances surrounding due execution of the will); </a:t>
            </a:r>
            <a:r>
              <a:rPr lang="en-GB" sz="1200" b="0" i="1" kern="1200" dirty="0" err="1">
                <a:solidFill>
                  <a:schemeClr val="tx1"/>
                </a:solidFill>
                <a:effectLst/>
                <a:latin typeface="+mn-lt"/>
                <a:ea typeface="+mn-ea"/>
                <a:cs typeface="+mn-cs"/>
              </a:rPr>
              <a:t>Ch’ng</a:t>
            </a:r>
            <a:r>
              <a:rPr lang="en-GB" sz="1200" b="0" i="1" kern="1200" dirty="0">
                <a:solidFill>
                  <a:schemeClr val="tx1"/>
                </a:solidFill>
                <a:effectLst/>
                <a:latin typeface="+mn-lt"/>
                <a:ea typeface="+mn-ea"/>
                <a:cs typeface="+mn-cs"/>
              </a:rPr>
              <a:t> Kheng </a:t>
            </a:r>
            <a:r>
              <a:rPr lang="en-GB" sz="1200" b="0" i="1" kern="1200" dirty="0" err="1">
                <a:solidFill>
                  <a:schemeClr val="tx1"/>
                </a:solidFill>
                <a:effectLst/>
                <a:latin typeface="+mn-lt"/>
                <a:ea typeface="+mn-ea"/>
                <a:cs typeface="+mn-cs"/>
              </a:rPr>
              <a:t>Phong</a:t>
            </a:r>
            <a:r>
              <a:rPr lang="en-GB" sz="1200" b="0" i="1" kern="1200" dirty="0">
                <a:solidFill>
                  <a:schemeClr val="tx1"/>
                </a:solidFill>
                <a:effectLst/>
                <a:latin typeface="+mn-lt"/>
                <a:ea typeface="+mn-ea"/>
                <a:cs typeface="+mn-cs"/>
              </a:rPr>
              <a:t> v Chung </a:t>
            </a:r>
            <a:r>
              <a:rPr lang="en-GB" sz="1200" b="0" i="1" kern="1200" dirty="0" err="1">
                <a:solidFill>
                  <a:schemeClr val="tx1"/>
                </a:solidFill>
                <a:effectLst/>
                <a:latin typeface="+mn-lt"/>
                <a:ea typeface="+mn-ea"/>
                <a:cs typeface="+mn-cs"/>
              </a:rPr>
              <a:t>Keng</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Huat</a:t>
            </a:r>
            <a:r>
              <a:rPr lang="en-GB" sz="1200" b="0" i="1" kern="1200" dirty="0">
                <a:solidFill>
                  <a:schemeClr val="tx1"/>
                </a:solidFill>
                <a:effectLst/>
                <a:latin typeface="+mn-lt"/>
                <a:ea typeface="+mn-ea"/>
                <a:cs typeface="+mn-cs"/>
              </a:rPr>
              <a:t> &amp; </a:t>
            </a:r>
            <a:r>
              <a:rPr lang="en-GB" sz="1200" b="0" i="1" kern="1200" dirty="0" err="1">
                <a:solidFill>
                  <a:schemeClr val="tx1"/>
                </a:solidFill>
                <a:effectLst/>
                <a:latin typeface="+mn-lt"/>
                <a:ea typeface="+mn-ea"/>
                <a:cs typeface="+mn-cs"/>
              </a:rPr>
              <a:t>Ors</a:t>
            </a:r>
            <a:r>
              <a:rPr lang="en-GB" sz="1200" b="0" i="0" kern="1200" dirty="0">
                <a:solidFill>
                  <a:schemeClr val="tx1"/>
                </a:solidFill>
                <a:effectLst/>
                <a:latin typeface="+mn-lt"/>
                <a:ea typeface="+mn-ea"/>
                <a:cs typeface="+mn-cs"/>
              </a:rPr>
              <a:t> [2010] 6 AMR 485; [2011] 8 MLJ 32 (court had upheld validity of first will, setting aside second will finding that suspicious circumstances had been established in the context of the making of the second will); </a:t>
            </a:r>
            <a:r>
              <a:rPr lang="en-GB" sz="1200" b="0" i="1" kern="1200" dirty="0">
                <a:solidFill>
                  <a:schemeClr val="tx1"/>
                </a:solidFill>
                <a:effectLst/>
                <a:latin typeface="+mn-lt"/>
                <a:ea typeface="+mn-ea"/>
                <a:cs typeface="+mn-cs"/>
              </a:rPr>
              <a:t>Dr </a:t>
            </a:r>
            <a:r>
              <a:rPr lang="en-GB" sz="1200" b="0" i="1" kern="1200" dirty="0" err="1">
                <a:solidFill>
                  <a:schemeClr val="tx1"/>
                </a:solidFill>
                <a:effectLst/>
                <a:latin typeface="+mn-lt"/>
                <a:ea typeface="+mn-ea"/>
                <a:cs typeface="+mn-cs"/>
              </a:rPr>
              <a:t>Shanmuganathan</a:t>
            </a:r>
            <a:r>
              <a:rPr lang="en-GB" sz="1200" b="0" i="1" kern="1200" dirty="0">
                <a:solidFill>
                  <a:schemeClr val="tx1"/>
                </a:solidFill>
                <a:effectLst/>
                <a:latin typeface="+mn-lt"/>
                <a:ea typeface="+mn-ea"/>
                <a:cs typeface="+mn-cs"/>
              </a:rPr>
              <a:t> v </a:t>
            </a:r>
            <a:r>
              <a:rPr lang="en-GB" sz="1200" b="0" i="1" kern="1200" dirty="0" err="1">
                <a:solidFill>
                  <a:schemeClr val="tx1"/>
                </a:solidFill>
                <a:effectLst/>
                <a:latin typeface="+mn-lt"/>
                <a:ea typeface="+mn-ea"/>
                <a:cs typeface="+mn-cs"/>
              </a:rPr>
              <a:t>Periasamy</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Sithambaram</a:t>
            </a:r>
            <a:r>
              <a:rPr lang="en-GB" sz="1200" b="0" i="1" kern="1200" dirty="0">
                <a:solidFill>
                  <a:schemeClr val="tx1"/>
                </a:solidFill>
                <a:effectLst/>
                <a:latin typeface="+mn-lt"/>
                <a:ea typeface="+mn-ea"/>
                <a:cs typeface="+mn-cs"/>
              </a:rPr>
              <a:t> Pillai</a:t>
            </a:r>
            <a:r>
              <a:rPr lang="en-GB" sz="1200" b="0" i="0" kern="1200" dirty="0">
                <a:solidFill>
                  <a:schemeClr val="tx1"/>
                </a:solidFill>
                <a:effectLst/>
                <a:latin typeface="+mn-lt"/>
                <a:ea typeface="+mn-ea"/>
                <a:cs typeface="+mn-cs"/>
              </a:rPr>
              <a:t> [1997] 3 MLJ 61, FC (abnormal and suspicious circumstances surrounding the emergence of the will); </a:t>
            </a:r>
            <a:r>
              <a:rPr lang="en-GB" sz="1200" b="0" i="1" kern="1200" dirty="0">
                <a:solidFill>
                  <a:schemeClr val="tx1"/>
                </a:solidFill>
                <a:effectLst/>
                <a:latin typeface="+mn-lt"/>
                <a:ea typeface="+mn-ea"/>
                <a:cs typeface="+mn-cs"/>
              </a:rPr>
              <a:t>Eu Boon </a:t>
            </a:r>
            <a:r>
              <a:rPr lang="en-GB" sz="1200" b="0" i="1" kern="1200" dirty="0" err="1">
                <a:solidFill>
                  <a:schemeClr val="tx1"/>
                </a:solidFill>
                <a:effectLst/>
                <a:latin typeface="+mn-lt"/>
                <a:ea typeface="+mn-ea"/>
                <a:cs typeface="+mn-cs"/>
              </a:rPr>
              <a:t>Yeap</a:t>
            </a:r>
            <a:r>
              <a:rPr lang="en-GB" sz="1200" b="0" i="1" kern="1200" dirty="0">
                <a:solidFill>
                  <a:schemeClr val="tx1"/>
                </a:solidFill>
                <a:effectLst/>
                <a:latin typeface="+mn-lt"/>
                <a:ea typeface="+mn-ea"/>
                <a:cs typeface="+mn-cs"/>
              </a:rPr>
              <a:t> &amp; </a:t>
            </a:r>
            <a:r>
              <a:rPr lang="en-GB" sz="1200" b="0" i="1" kern="1200" dirty="0" err="1">
                <a:solidFill>
                  <a:schemeClr val="tx1"/>
                </a:solidFill>
                <a:effectLst/>
                <a:latin typeface="+mn-lt"/>
                <a:ea typeface="+mn-ea"/>
                <a:cs typeface="+mn-cs"/>
              </a:rPr>
              <a:t>Ors</a:t>
            </a:r>
            <a:r>
              <a:rPr lang="en-GB" sz="1200" b="0" i="1" kern="1200" dirty="0">
                <a:solidFill>
                  <a:schemeClr val="tx1"/>
                </a:solidFill>
                <a:effectLst/>
                <a:latin typeface="+mn-lt"/>
                <a:ea typeface="+mn-ea"/>
                <a:cs typeface="+mn-cs"/>
              </a:rPr>
              <a:t> v Ewe Kean Hoe</a:t>
            </a:r>
            <a:r>
              <a:rPr lang="en-GB" sz="1200" b="0" i="0" kern="1200" dirty="0">
                <a:solidFill>
                  <a:schemeClr val="tx1"/>
                </a:solidFill>
                <a:effectLst/>
                <a:latin typeface="+mn-lt"/>
                <a:ea typeface="+mn-ea"/>
                <a:cs typeface="+mn-cs"/>
              </a:rPr>
              <a:t> [2008] 1 AMR 10; [2008] 2 MLJ 868; [2007] 6 CLJ 791, CA; </a:t>
            </a:r>
            <a:r>
              <a:rPr lang="en-GB" sz="1200" b="0" i="1" kern="1200" dirty="0" err="1">
                <a:solidFill>
                  <a:schemeClr val="tx1"/>
                </a:solidFill>
                <a:effectLst/>
                <a:latin typeface="+mn-lt"/>
                <a:ea typeface="+mn-ea"/>
                <a:cs typeface="+mn-cs"/>
              </a:rPr>
              <a:t>Khaw</a:t>
            </a:r>
            <a:r>
              <a:rPr lang="en-GB" sz="1200" b="0" i="1" kern="1200" dirty="0">
                <a:solidFill>
                  <a:schemeClr val="tx1"/>
                </a:solidFill>
                <a:effectLst/>
                <a:latin typeface="+mn-lt"/>
                <a:ea typeface="+mn-ea"/>
                <a:cs typeface="+mn-cs"/>
              </a:rPr>
              <a:t> Cheng Bok &amp; </a:t>
            </a:r>
            <a:r>
              <a:rPr lang="en-GB" sz="1200" b="0" i="1" kern="1200" dirty="0" err="1">
                <a:solidFill>
                  <a:schemeClr val="tx1"/>
                </a:solidFill>
                <a:effectLst/>
                <a:latin typeface="+mn-lt"/>
                <a:ea typeface="+mn-ea"/>
                <a:cs typeface="+mn-cs"/>
              </a:rPr>
              <a:t>Ors</a:t>
            </a:r>
            <a:r>
              <a:rPr lang="en-GB" sz="1200" b="0" i="1" kern="1200" dirty="0">
                <a:solidFill>
                  <a:schemeClr val="tx1"/>
                </a:solidFill>
                <a:effectLst/>
                <a:latin typeface="+mn-lt"/>
                <a:ea typeface="+mn-ea"/>
                <a:cs typeface="+mn-cs"/>
              </a:rPr>
              <a:t> v </a:t>
            </a:r>
            <a:r>
              <a:rPr lang="en-GB" sz="1200" b="0" i="1" kern="1200" dirty="0" err="1">
                <a:solidFill>
                  <a:schemeClr val="tx1"/>
                </a:solidFill>
                <a:effectLst/>
                <a:latin typeface="+mn-lt"/>
                <a:ea typeface="+mn-ea"/>
                <a:cs typeface="+mn-cs"/>
              </a:rPr>
              <a:t>Khaw</a:t>
            </a:r>
            <a:r>
              <a:rPr lang="en-GB" sz="1200" b="0" i="1" kern="1200" dirty="0">
                <a:solidFill>
                  <a:schemeClr val="tx1"/>
                </a:solidFill>
                <a:effectLst/>
                <a:latin typeface="+mn-lt"/>
                <a:ea typeface="+mn-ea"/>
                <a:cs typeface="+mn-cs"/>
              </a:rPr>
              <a:t> Cheng Poon &amp; </a:t>
            </a:r>
            <a:r>
              <a:rPr lang="en-GB" sz="1200" b="0" i="1" kern="1200" dirty="0" err="1">
                <a:solidFill>
                  <a:schemeClr val="tx1"/>
                </a:solidFill>
                <a:effectLst/>
                <a:latin typeface="+mn-lt"/>
                <a:ea typeface="+mn-ea"/>
                <a:cs typeface="+mn-cs"/>
              </a:rPr>
              <a:t>Ors</a:t>
            </a:r>
            <a:r>
              <a:rPr lang="en-GB" sz="1200" b="0" i="0" kern="1200" dirty="0">
                <a:solidFill>
                  <a:schemeClr val="tx1"/>
                </a:solidFill>
                <a:effectLst/>
                <a:latin typeface="+mn-lt"/>
                <a:ea typeface="+mn-ea"/>
                <a:cs typeface="+mn-cs"/>
              </a:rPr>
              <a:t> [1998] 3 MLJ 457 (court found “strong and unremitting suspicion that the deceased was deceived into making the 1992 wills by fraud (in the civil sense)” or was under undue influence.</a:t>
            </a:r>
          </a:p>
          <a:p>
            <a:br>
              <a:rPr lang="en-GB" dirty="0"/>
            </a:br>
            <a:endParaRPr lang="en-MY" dirty="0"/>
          </a:p>
        </p:txBody>
      </p:sp>
      <p:sp>
        <p:nvSpPr>
          <p:cNvPr id="4" name="Slide Number Placeholder 3"/>
          <p:cNvSpPr>
            <a:spLocks noGrp="1"/>
          </p:cNvSpPr>
          <p:nvPr>
            <p:ph type="sldNum" sz="quarter" idx="5"/>
          </p:nvPr>
        </p:nvSpPr>
        <p:spPr/>
        <p:txBody>
          <a:bodyPr/>
          <a:lstStyle/>
          <a:p>
            <a:fld id="{BD32D4D6-4B33-4329-B7C6-40046C656C8C}" type="slidenum">
              <a:rPr lang="en-MY" smtClean="0"/>
              <a:t>22</a:t>
            </a:fld>
            <a:endParaRPr lang="en-MY"/>
          </a:p>
        </p:txBody>
      </p:sp>
    </p:spTree>
    <p:extLst>
      <p:ext uri="{BB962C8B-B14F-4D97-AF65-F5344CB8AC3E}">
        <p14:creationId xmlns:p14="http://schemas.microsoft.com/office/powerpoint/2010/main" val="2791511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 probate action is an action </a:t>
            </a:r>
            <a:r>
              <a:rPr lang="en-GB" sz="1200" b="0" i="1" kern="1200" dirty="0">
                <a:solidFill>
                  <a:schemeClr val="tx1"/>
                </a:solidFill>
                <a:effectLst/>
                <a:latin typeface="+mn-lt"/>
                <a:ea typeface="+mn-ea"/>
                <a:cs typeface="+mn-cs"/>
              </a:rPr>
              <a:t>in rem</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Anyone with an interest in the estate and with notice of the probate action must intervene to preserve his entitlement, failing which, he is bound by the court’s decision. See </a:t>
            </a:r>
            <a:r>
              <a:rPr lang="en-GB" sz="1200" b="0" i="1" u="none" strike="noStrike" kern="1200" dirty="0">
                <a:solidFill>
                  <a:schemeClr val="tx1"/>
                </a:solidFill>
                <a:effectLst/>
                <a:latin typeface="+mn-lt"/>
                <a:ea typeface="+mn-ea"/>
                <a:cs typeface="+mn-cs"/>
                <a:hlinkClick r:id="rId3"/>
              </a:rPr>
              <a:t>Re Langton, Langton v Lloyd’s Bank Ltd</a:t>
            </a:r>
            <a:r>
              <a:rPr lang="en-GB" sz="1200" b="0" i="0" u="none" strike="noStrike" kern="1200" dirty="0">
                <a:solidFill>
                  <a:schemeClr val="tx1"/>
                </a:solidFill>
                <a:effectLst/>
                <a:latin typeface="+mn-lt"/>
                <a:ea typeface="+mn-ea"/>
                <a:cs typeface="+mn-cs"/>
                <a:hlinkClick r:id="rId3"/>
              </a:rPr>
              <a:t> [1964] P 163; [1964] 1 All ER 749, CA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Eng</a:t>
            </a:r>
            <a:r>
              <a:rPr lang="en-GB" sz="1200" b="0" i="0" kern="1200" dirty="0">
                <a:solidFill>
                  <a:schemeClr val="tx1"/>
                </a:solidFill>
                <a:effectLst/>
                <a:latin typeface="+mn-lt"/>
                <a:ea typeface="+mn-ea"/>
                <a:cs typeface="+mn-cs"/>
              </a:rPr>
              <a:t>); </a:t>
            </a:r>
            <a:r>
              <a:rPr lang="en-GB" sz="1200" b="0" i="1" u="none" strike="noStrike" kern="1200" dirty="0">
                <a:solidFill>
                  <a:schemeClr val="tx1"/>
                </a:solidFill>
                <a:effectLst/>
                <a:latin typeface="+mn-lt"/>
                <a:ea typeface="+mn-ea"/>
                <a:cs typeface="+mn-cs"/>
                <a:hlinkClick r:id="rId4"/>
              </a:rPr>
              <a:t>Powell v Wiltshire and others</a:t>
            </a:r>
            <a:r>
              <a:rPr lang="en-GB" sz="1200" b="0" i="0" u="none" strike="noStrike" kern="1200" dirty="0">
                <a:solidFill>
                  <a:schemeClr val="tx1"/>
                </a:solidFill>
                <a:effectLst/>
                <a:latin typeface="+mn-lt"/>
                <a:ea typeface="+mn-ea"/>
                <a:cs typeface="+mn-cs"/>
                <a:hlinkClick r:id="rId4"/>
              </a:rPr>
              <a:t> [2004] 3 All ER 235, CA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Eng</a:t>
            </a:r>
            <a:r>
              <a:rPr lang="en-GB" sz="1200" b="0" i="0" kern="1200" dirty="0">
                <a:solidFill>
                  <a:schemeClr val="tx1"/>
                </a:solidFill>
                <a:effectLst/>
                <a:latin typeface="+mn-lt"/>
                <a:ea typeface="+mn-ea"/>
                <a:cs typeface="+mn-cs"/>
              </a:rPr>
              <a:t>); </a:t>
            </a:r>
            <a:r>
              <a:rPr lang="en-GB" sz="1200" b="0" i="1" u="none" strike="noStrike" kern="1200" dirty="0">
                <a:solidFill>
                  <a:schemeClr val="tx1"/>
                </a:solidFill>
                <a:effectLst/>
                <a:latin typeface="+mn-lt"/>
                <a:ea typeface="+mn-ea"/>
                <a:cs typeface="+mn-cs"/>
                <a:hlinkClick r:id="rId5"/>
              </a:rPr>
              <a:t>House of Spring Gardens Ltd &amp; </a:t>
            </a:r>
            <a:r>
              <a:rPr lang="en-GB" sz="1200" b="0" i="1" u="none" strike="noStrike" kern="1200" dirty="0" err="1">
                <a:solidFill>
                  <a:schemeClr val="tx1"/>
                </a:solidFill>
                <a:effectLst/>
                <a:latin typeface="+mn-lt"/>
                <a:ea typeface="+mn-ea"/>
                <a:cs typeface="+mn-cs"/>
                <a:hlinkClick r:id="rId5"/>
              </a:rPr>
              <a:t>Ors</a:t>
            </a:r>
            <a:r>
              <a:rPr lang="en-GB" sz="1200" b="0" i="1" u="none" strike="noStrike" kern="1200" dirty="0">
                <a:solidFill>
                  <a:schemeClr val="tx1"/>
                </a:solidFill>
                <a:effectLst/>
                <a:latin typeface="+mn-lt"/>
                <a:ea typeface="+mn-ea"/>
                <a:cs typeface="+mn-cs"/>
                <a:hlinkClick r:id="rId5"/>
              </a:rPr>
              <a:t> v Waite &amp; </a:t>
            </a:r>
            <a:r>
              <a:rPr lang="en-GB" sz="1200" b="0" i="1" u="none" strike="noStrike" kern="1200" dirty="0" err="1">
                <a:solidFill>
                  <a:schemeClr val="tx1"/>
                </a:solidFill>
                <a:effectLst/>
                <a:latin typeface="+mn-lt"/>
                <a:ea typeface="+mn-ea"/>
                <a:cs typeface="+mn-cs"/>
                <a:hlinkClick r:id="rId5"/>
              </a:rPr>
              <a:t>Ors</a:t>
            </a:r>
            <a:r>
              <a:rPr lang="en-GB" sz="1200" b="0" i="0" u="none" strike="noStrike" kern="1200" dirty="0">
                <a:solidFill>
                  <a:schemeClr val="tx1"/>
                </a:solidFill>
                <a:effectLst/>
                <a:latin typeface="+mn-lt"/>
                <a:ea typeface="+mn-ea"/>
                <a:cs typeface="+mn-cs"/>
                <a:hlinkClick r:id="rId5"/>
              </a:rPr>
              <a:t> [1990] 2 All ER 990</a:t>
            </a:r>
            <a:r>
              <a:rPr lang="en-GB" sz="1200" b="0" i="0" kern="1200" dirty="0">
                <a:solidFill>
                  <a:schemeClr val="tx1"/>
                </a:solidFill>
                <a:effectLst/>
                <a:latin typeface="+mn-lt"/>
                <a:ea typeface="+mn-ea"/>
                <a:cs typeface="+mn-cs"/>
              </a:rPr>
              <a:t>.</a:t>
            </a:r>
          </a:p>
          <a:p>
            <a:r>
              <a:rPr lang="en-GB" sz="1200" b="0" i="0" kern="1200" dirty="0">
                <a:solidFill>
                  <a:schemeClr val="tx1"/>
                </a:solidFill>
                <a:effectLst/>
                <a:latin typeface="+mn-lt"/>
                <a:ea typeface="+mn-ea"/>
                <a:cs typeface="+mn-cs"/>
              </a:rPr>
              <a:t>All affected persons (i.e. as beneficiary under the will in issue, or on an intestacy), should be made parties (see Order 15) or served with notice of the probate action.</a:t>
            </a:r>
          </a:p>
          <a:p>
            <a:r>
              <a:rPr lang="en-GB" sz="1200" b="0" i="0" kern="1200" dirty="0">
                <a:solidFill>
                  <a:schemeClr val="tx1"/>
                </a:solidFill>
                <a:effectLst/>
                <a:latin typeface="+mn-lt"/>
                <a:ea typeface="+mn-ea"/>
                <a:cs typeface="+mn-cs"/>
              </a:rPr>
              <a:t>See also the case of </a:t>
            </a:r>
            <a:r>
              <a:rPr lang="en-GB" sz="1200" b="0" i="1" kern="1200" dirty="0">
                <a:solidFill>
                  <a:schemeClr val="tx1"/>
                </a:solidFill>
                <a:effectLst/>
                <a:latin typeface="+mn-lt"/>
                <a:ea typeface="+mn-ea"/>
                <a:cs typeface="+mn-cs"/>
              </a:rPr>
              <a:t>Lionel Lau Siang </a:t>
            </a:r>
            <a:r>
              <a:rPr lang="en-GB" sz="1200" b="0" i="1" kern="1200" dirty="0" err="1">
                <a:solidFill>
                  <a:schemeClr val="tx1"/>
                </a:solidFill>
                <a:effectLst/>
                <a:latin typeface="+mn-lt"/>
                <a:ea typeface="+mn-ea"/>
                <a:cs typeface="+mn-cs"/>
              </a:rPr>
              <a:t>Kok</a:t>
            </a:r>
            <a:r>
              <a:rPr lang="en-GB" sz="1200" b="0" i="1" kern="1200" dirty="0">
                <a:solidFill>
                  <a:schemeClr val="tx1"/>
                </a:solidFill>
                <a:effectLst/>
                <a:latin typeface="+mn-lt"/>
                <a:ea typeface="+mn-ea"/>
                <a:cs typeface="+mn-cs"/>
              </a:rPr>
              <a:t> v Datuk Seri </a:t>
            </a:r>
            <a:r>
              <a:rPr lang="en-GB" sz="1200" b="0" i="1" kern="1200" dirty="0" err="1">
                <a:solidFill>
                  <a:schemeClr val="tx1"/>
                </a:solidFill>
                <a:effectLst/>
                <a:latin typeface="+mn-lt"/>
                <a:ea typeface="+mn-ea"/>
                <a:cs typeface="+mn-cs"/>
              </a:rPr>
              <a:t>Panglima</a:t>
            </a:r>
            <a:r>
              <a:rPr lang="en-GB" sz="1200" b="0" i="1" kern="1200" dirty="0">
                <a:solidFill>
                  <a:schemeClr val="tx1"/>
                </a:solidFill>
                <a:effectLst/>
                <a:latin typeface="+mn-lt"/>
                <a:ea typeface="+mn-ea"/>
                <a:cs typeface="+mn-cs"/>
              </a:rPr>
              <a:t> Lau Chon </a:t>
            </a:r>
            <a:r>
              <a:rPr lang="en-GB" sz="1200" b="0" i="1" kern="1200" dirty="0" err="1">
                <a:solidFill>
                  <a:schemeClr val="tx1"/>
                </a:solidFill>
                <a:effectLst/>
                <a:latin typeface="+mn-lt"/>
                <a:ea typeface="+mn-ea"/>
                <a:cs typeface="+mn-cs"/>
              </a:rPr>
              <a:t>Kun</a:t>
            </a:r>
            <a:r>
              <a:rPr lang="en-GB" sz="1200" b="0" i="1" kern="1200" dirty="0">
                <a:solidFill>
                  <a:schemeClr val="tx1"/>
                </a:solidFill>
                <a:effectLst/>
                <a:latin typeface="+mn-lt"/>
                <a:ea typeface="+mn-ea"/>
                <a:cs typeface="+mn-cs"/>
              </a:rPr>
              <a:t> @ Lau Yu </a:t>
            </a:r>
            <a:r>
              <a:rPr lang="en-GB" sz="1200" b="0" i="1" kern="1200" dirty="0" err="1">
                <a:solidFill>
                  <a:schemeClr val="tx1"/>
                </a:solidFill>
                <a:effectLst/>
                <a:latin typeface="+mn-lt"/>
                <a:ea typeface="+mn-ea"/>
                <a:cs typeface="+mn-cs"/>
              </a:rPr>
              <a:t>Chak</a:t>
            </a:r>
            <a:r>
              <a:rPr lang="en-GB" sz="1200" b="0" i="0" kern="1200" dirty="0">
                <a:solidFill>
                  <a:schemeClr val="tx1"/>
                </a:solidFill>
                <a:effectLst/>
                <a:latin typeface="+mn-lt"/>
                <a:ea typeface="+mn-ea"/>
                <a:cs typeface="+mn-cs"/>
              </a:rPr>
              <a:t> [2012] 6 AMR 114; [2013] 1 CLJ 619, CA, which considered the phrase “any person interested” in the context of an allegedly testate deceased in an application made under the PAA, s 41 and Order 71 r 45.</a:t>
            </a:r>
          </a:p>
          <a:p>
            <a:endParaRPr lang="en-MY" dirty="0"/>
          </a:p>
        </p:txBody>
      </p:sp>
      <p:sp>
        <p:nvSpPr>
          <p:cNvPr id="4" name="Slide Number Placeholder 3"/>
          <p:cNvSpPr>
            <a:spLocks noGrp="1"/>
          </p:cNvSpPr>
          <p:nvPr>
            <p:ph type="sldNum" sz="quarter" idx="5"/>
          </p:nvPr>
        </p:nvSpPr>
        <p:spPr/>
        <p:txBody>
          <a:bodyPr/>
          <a:lstStyle/>
          <a:p>
            <a:fld id="{BD32D4D6-4B33-4329-B7C6-40046C656C8C}" type="slidenum">
              <a:rPr lang="en-MY" smtClean="0"/>
              <a:t>23</a:t>
            </a:fld>
            <a:endParaRPr lang="en-MY"/>
          </a:p>
        </p:txBody>
      </p:sp>
    </p:spTree>
    <p:extLst>
      <p:ext uri="{BB962C8B-B14F-4D97-AF65-F5344CB8AC3E}">
        <p14:creationId xmlns:p14="http://schemas.microsoft.com/office/powerpoint/2010/main" val="3718259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u="sng" kern="1200" dirty="0">
                <a:solidFill>
                  <a:schemeClr val="tx1"/>
                </a:solidFill>
                <a:effectLst/>
                <a:latin typeface="+mn-lt"/>
                <a:ea typeface="+mn-ea"/>
                <a:cs typeface="+mn-cs"/>
              </a:rPr>
              <a:t> </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 person with an interest in the estate who takes no steps whilst a probate action is litigated is barred from re-litigating the matter: </a:t>
            </a:r>
            <a:r>
              <a:rPr lang="en-GB" sz="1200" b="0" i="1" kern="1200" dirty="0">
                <a:solidFill>
                  <a:schemeClr val="tx1"/>
                </a:solidFill>
                <a:effectLst/>
                <a:latin typeface="+mn-lt"/>
                <a:ea typeface="+mn-ea"/>
                <a:cs typeface="+mn-cs"/>
              </a:rPr>
              <a:t>Newell v Weeks</a:t>
            </a:r>
            <a:r>
              <a:rPr lang="en-GB" sz="1200" b="0" i="0" kern="1200" dirty="0">
                <a:solidFill>
                  <a:schemeClr val="tx1"/>
                </a:solidFill>
                <a:effectLst/>
                <a:latin typeface="+mn-lt"/>
                <a:ea typeface="+mn-ea"/>
                <a:cs typeface="+mn-cs"/>
              </a:rPr>
              <a:t> (1814) 2 </a:t>
            </a:r>
            <a:r>
              <a:rPr lang="en-GB" sz="1200" b="0" i="0" kern="1200" dirty="0" err="1">
                <a:solidFill>
                  <a:schemeClr val="tx1"/>
                </a:solidFill>
                <a:effectLst/>
                <a:latin typeface="+mn-lt"/>
                <a:ea typeface="+mn-ea"/>
                <a:cs typeface="+mn-cs"/>
              </a:rPr>
              <a:t>Phillim</a:t>
            </a:r>
            <a:r>
              <a:rPr lang="en-GB" sz="1200" b="0" i="0" kern="1200" dirty="0">
                <a:solidFill>
                  <a:schemeClr val="tx1"/>
                </a:solidFill>
                <a:effectLst/>
                <a:latin typeface="+mn-lt"/>
                <a:ea typeface="+mn-ea"/>
                <a:cs typeface="+mn-cs"/>
              </a:rPr>
              <a:t> 224; </a:t>
            </a:r>
            <a:r>
              <a:rPr lang="en-GB" sz="1200" b="0" i="1" kern="1200" dirty="0">
                <a:solidFill>
                  <a:schemeClr val="tx1"/>
                </a:solidFill>
                <a:effectLst/>
                <a:latin typeface="+mn-lt"/>
                <a:ea typeface="+mn-ea"/>
                <a:cs typeface="+mn-cs"/>
              </a:rPr>
              <a:t>Ratcliffe v Barnes</a:t>
            </a:r>
            <a:r>
              <a:rPr lang="en-GB" sz="1200" b="0" i="0" kern="1200" dirty="0">
                <a:solidFill>
                  <a:schemeClr val="tx1"/>
                </a:solidFill>
                <a:effectLst/>
                <a:latin typeface="+mn-lt"/>
                <a:ea typeface="+mn-ea"/>
                <a:cs typeface="+mn-cs"/>
              </a:rPr>
              <a:t>(1862) 2 </a:t>
            </a:r>
            <a:r>
              <a:rPr lang="en-GB" sz="1200" b="0" i="0" kern="1200" dirty="0" err="1">
                <a:solidFill>
                  <a:schemeClr val="tx1"/>
                </a:solidFill>
                <a:effectLst/>
                <a:latin typeface="+mn-lt"/>
                <a:ea typeface="+mn-ea"/>
                <a:cs typeface="+mn-cs"/>
              </a:rPr>
              <a:t>Sw</a:t>
            </a:r>
            <a:r>
              <a:rPr lang="en-GB" sz="1200" b="0" i="0" kern="1200" dirty="0">
                <a:solidFill>
                  <a:schemeClr val="tx1"/>
                </a:solidFill>
                <a:effectLst/>
                <a:latin typeface="+mn-lt"/>
                <a:ea typeface="+mn-ea"/>
                <a:cs typeface="+mn-cs"/>
              </a:rPr>
              <a:t> &amp; Tr 486; </a:t>
            </a:r>
            <a:r>
              <a:rPr lang="en-GB" sz="1200" b="0" i="1" kern="1200" dirty="0">
                <a:solidFill>
                  <a:schemeClr val="tx1"/>
                </a:solidFill>
                <a:effectLst/>
                <a:latin typeface="+mn-lt"/>
                <a:ea typeface="+mn-ea"/>
                <a:cs typeface="+mn-cs"/>
              </a:rPr>
              <a:t>Goddard v Smith</a:t>
            </a:r>
            <a:r>
              <a:rPr lang="en-GB" sz="1200" b="0" i="0" kern="1200" dirty="0">
                <a:solidFill>
                  <a:schemeClr val="tx1"/>
                </a:solidFill>
                <a:effectLst/>
                <a:latin typeface="+mn-lt"/>
                <a:ea typeface="+mn-ea"/>
                <a:cs typeface="+mn-cs"/>
              </a:rPr>
              <a:t> (1872) LR 3 P &amp; D 7; </a:t>
            </a:r>
            <a:r>
              <a:rPr lang="en-GB" sz="1200" b="0" i="1" u="none" strike="noStrike" kern="1200" dirty="0">
                <a:solidFill>
                  <a:schemeClr val="tx1"/>
                </a:solidFill>
                <a:effectLst/>
                <a:latin typeface="+mn-lt"/>
                <a:ea typeface="+mn-ea"/>
                <a:cs typeface="+mn-cs"/>
                <a:hlinkClick r:id="rId3"/>
              </a:rPr>
              <a:t>Re Barraclough (</a:t>
            </a:r>
            <a:r>
              <a:rPr lang="en-GB" sz="1200" b="0" i="1" u="none" strike="noStrike" kern="1200" dirty="0" err="1">
                <a:solidFill>
                  <a:schemeClr val="tx1"/>
                </a:solidFill>
                <a:effectLst/>
                <a:latin typeface="+mn-lt"/>
                <a:ea typeface="+mn-ea"/>
                <a:cs typeface="+mn-cs"/>
                <a:hlinkClick r:id="rId3"/>
              </a:rPr>
              <a:t>decd</a:t>
            </a:r>
            <a:r>
              <a:rPr lang="en-GB" sz="1200" b="0" i="1" u="none" strike="noStrike" kern="1200" dirty="0">
                <a:solidFill>
                  <a:schemeClr val="tx1"/>
                </a:solidFill>
                <a:effectLst/>
                <a:latin typeface="+mn-lt"/>
                <a:ea typeface="+mn-ea"/>
                <a:cs typeface="+mn-cs"/>
                <a:hlinkClick r:id="rId3"/>
              </a:rPr>
              <a:t>); Barraclough v Young</a:t>
            </a:r>
            <a:r>
              <a:rPr lang="en-GB" sz="1200" b="0" i="0" u="none" strike="noStrike" kern="1200" dirty="0">
                <a:solidFill>
                  <a:schemeClr val="tx1"/>
                </a:solidFill>
                <a:effectLst/>
                <a:latin typeface="+mn-lt"/>
                <a:ea typeface="+mn-ea"/>
                <a:cs typeface="+mn-cs"/>
                <a:hlinkClick r:id="rId3"/>
              </a:rPr>
              <a:t> [1965] 2 All ER 311</a:t>
            </a:r>
            <a:r>
              <a:rPr lang="en-GB" sz="1200" b="0" i="0" kern="1200" dirty="0">
                <a:solidFill>
                  <a:schemeClr val="tx1"/>
                </a:solidFill>
                <a:effectLst/>
                <a:latin typeface="+mn-lt"/>
                <a:ea typeface="+mn-ea"/>
                <a:cs typeface="+mn-cs"/>
              </a:rPr>
              <a:t>; </a:t>
            </a:r>
            <a:r>
              <a:rPr lang="en-GB" sz="1200" b="0" i="1" u="none" strike="noStrike" kern="1200" dirty="0">
                <a:solidFill>
                  <a:schemeClr val="tx1"/>
                </a:solidFill>
                <a:effectLst/>
                <a:latin typeface="+mn-lt"/>
                <a:ea typeface="+mn-ea"/>
                <a:cs typeface="+mn-cs"/>
                <a:hlinkClick r:id="rId4"/>
              </a:rPr>
              <a:t>Re Langton (</a:t>
            </a:r>
            <a:r>
              <a:rPr lang="en-GB" sz="1200" b="0" i="1" u="none" strike="noStrike" kern="1200" dirty="0" err="1">
                <a:solidFill>
                  <a:schemeClr val="tx1"/>
                </a:solidFill>
                <a:effectLst/>
                <a:latin typeface="+mn-lt"/>
                <a:ea typeface="+mn-ea"/>
                <a:cs typeface="+mn-cs"/>
                <a:hlinkClick r:id="rId4"/>
              </a:rPr>
              <a:t>decd</a:t>
            </a:r>
            <a:r>
              <a:rPr lang="en-GB" sz="1200" b="0" i="1" u="none" strike="noStrike" kern="1200" dirty="0">
                <a:solidFill>
                  <a:schemeClr val="tx1"/>
                </a:solidFill>
                <a:effectLst/>
                <a:latin typeface="+mn-lt"/>
                <a:ea typeface="+mn-ea"/>
                <a:cs typeface="+mn-cs"/>
                <a:hlinkClick r:id="rId4"/>
              </a:rPr>
              <a:t>); Langton v Lloyd’s Bank Ltd &amp; </a:t>
            </a:r>
            <a:r>
              <a:rPr lang="en-GB" sz="1200" b="0" i="1" u="none" strike="noStrike" kern="1200" dirty="0" err="1">
                <a:solidFill>
                  <a:schemeClr val="tx1"/>
                </a:solidFill>
                <a:effectLst/>
                <a:latin typeface="+mn-lt"/>
                <a:ea typeface="+mn-ea"/>
                <a:cs typeface="+mn-cs"/>
                <a:hlinkClick r:id="rId4"/>
              </a:rPr>
              <a:t>Ors</a:t>
            </a:r>
            <a:r>
              <a:rPr lang="en-GB" sz="1200" b="0" i="0" u="none" strike="noStrike" kern="1200" dirty="0">
                <a:solidFill>
                  <a:schemeClr val="tx1"/>
                </a:solidFill>
                <a:effectLst/>
                <a:latin typeface="+mn-lt"/>
                <a:ea typeface="+mn-ea"/>
                <a:cs typeface="+mn-cs"/>
                <a:hlinkClick r:id="rId4"/>
              </a:rPr>
              <a:t> [1964] 1 All ER 749</a:t>
            </a:r>
            <a:r>
              <a:rPr lang="en-GB" sz="1200" b="0" i="0" kern="1200" dirty="0">
                <a:solidFill>
                  <a:schemeClr val="tx1"/>
                </a:solidFill>
                <a:effectLst/>
                <a:latin typeface="+mn-lt"/>
                <a:ea typeface="+mn-ea"/>
                <a:cs typeface="+mn-cs"/>
              </a:rPr>
              <a:t> (the court dismissed second action commenced by the nephew of the testatrix as he had been “cognisant of the previous probate proceedings respecting the validity of the testatrix’s will and codicil, had failed to intervene in them in his representative capacity and was therefore debarred from re-litigating the matter”).</a:t>
            </a:r>
          </a:p>
          <a:p>
            <a:r>
              <a:rPr lang="en-GB" sz="1200" b="0" i="0" kern="1200" dirty="0">
                <a:solidFill>
                  <a:schemeClr val="tx1"/>
                </a:solidFill>
                <a:effectLst/>
                <a:latin typeface="+mn-lt"/>
                <a:ea typeface="+mn-ea"/>
                <a:cs typeface="+mn-cs"/>
              </a:rPr>
              <a:t>However, if he had notice of the probate action but was unaware of his interest in the estate resulting in his corresponding right to intervene, he will not be bound by the outcome of that probate action: see </a:t>
            </a:r>
            <a:r>
              <a:rPr lang="en-GB" sz="1200" b="0" i="1" kern="1200" dirty="0">
                <a:solidFill>
                  <a:schemeClr val="tx1"/>
                </a:solidFill>
                <a:effectLst/>
                <a:latin typeface="+mn-lt"/>
                <a:ea typeface="+mn-ea"/>
                <a:cs typeface="+mn-cs"/>
              </a:rPr>
              <a:t>Ratcliffe v Barnes</a:t>
            </a:r>
            <a:r>
              <a:rPr lang="en-GB" sz="1200" b="0" i="0" kern="1200" dirty="0">
                <a:solidFill>
                  <a:schemeClr val="tx1"/>
                </a:solidFill>
                <a:effectLst/>
                <a:latin typeface="+mn-lt"/>
                <a:ea typeface="+mn-ea"/>
                <a:cs typeface="+mn-cs"/>
              </a:rPr>
              <a:t>(above); and </a:t>
            </a:r>
            <a:r>
              <a:rPr lang="en-GB" sz="1200" b="0" i="1" u="none" strike="noStrike" kern="1200" dirty="0">
                <a:solidFill>
                  <a:schemeClr val="tx1"/>
                </a:solidFill>
                <a:effectLst/>
                <a:latin typeface="+mn-lt"/>
                <a:ea typeface="+mn-ea"/>
                <a:cs typeface="+mn-cs"/>
                <a:hlinkClick r:id="rId5"/>
              </a:rPr>
              <a:t>Young v Holloway</a:t>
            </a:r>
            <a:r>
              <a:rPr lang="en-GB" sz="1200" b="0" i="0" u="none" strike="noStrike" kern="1200" dirty="0">
                <a:solidFill>
                  <a:schemeClr val="tx1"/>
                </a:solidFill>
                <a:effectLst/>
                <a:latin typeface="+mn-lt"/>
                <a:ea typeface="+mn-ea"/>
                <a:cs typeface="+mn-cs"/>
                <a:hlinkClick r:id="rId5"/>
              </a:rPr>
              <a:t> [1895] P 87</a:t>
            </a:r>
            <a:r>
              <a:rPr lang="en-GB" sz="1200" b="0" i="0" kern="1200" dirty="0">
                <a:solidFill>
                  <a:schemeClr val="tx1"/>
                </a:solidFill>
                <a:effectLst/>
                <a:latin typeface="+mn-lt"/>
                <a:ea typeface="+mn-ea"/>
                <a:cs typeface="+mn-cs"/>
              </a:rPr>
              <a:t>. See also </a:t>
            </a:r>
            <a:r>
              <a:rPr lang="en-GB" sz="1200" b="0" i="1" kern="1200" dirty="0">
                <a:solidFill>
                  <a:schemeClr val="tx1"/>
                </a:solidFill>
                <a:effectLst/>
                <a:latin typeface="+mn-lt"/>
                <a:ea typeface="+mn-ea"/>
                <a:cs typeface="+mn-cs"/>
              </a:rPr>
              <a:t>Hashim bin Din v Sato Kogyo Co Ltd</a:t>
            </a:r>
            <a:r>
              <a:rPr lang="en-GB" sz="1200" b="0" i="0" kern="1200" dirty="0">
                <a:solidFill>
                  <a:schemeClr val="tx1"/>
                </a:solidFill>
                <a:effectLst/>
                <a:latin typeface="+mn-lt"/>
                <a:ea typeface="+mn-ea"/>
                <a:cs typeface="+mn-cs"/>
              </a:rPr>
              <a:t> [1988] 1 MLJ 527, where the court had held that if a plaintiff could base his action on a cause of action, he is entitled to be heard despite poor prospects of success. In </a:t>
            </a:r>
            <a:r>
              <a:rPr lang="en-GB" sz="1200" b="0" i="1" kern="1200" dirty="0" err="1">
                <a:solidFill>
                  <a:schemeClr val="tx1"/>
                </a:solidFill>
                <a:effectLst/>
                <a:latin typeface="+mn-lt"/>
                <a:ea typeface="+mn-ea"/>
                <a:cs typeface="+mn-cs"/>
              </a:rPr>
              <a:t>Wytcherley</a:t>
            </a:r>
            <a:r>
              <a:rPr lang="en-GB" sz="1200" b="0" i="1" kern="1200" dirty="0">
                <a:solidFill>
                  <a:schemeClr val="tx1"/>
                </a:solidFill>
                <a:effectLst/>
                <a:latin typeface="+mn-lt"/>
                <a:ea typeface="+mn-ea"/>
                <a:cs typeface="+mn-cs"/>
              </a:rPr>
              <a:t> v Andrews</a:t>
            </a:r>
            <a:r>
              <a:rPr lang="en-GB" sz="1200" b="0" i="0" kern="1200" dirty="0">
                <a:solidFill>
                  <a:schemeClr val="tx1"/>
                </a:solidFill>
                <a:effectLst/>
                <a:latin typeface="+mn-lt"/>
                <a:ea typeface="+mn-ea"/>
                <a:cs typeface="+mn-cs"/>
              </a:rPr>
              <a:t> (1871) LR 2 P &amp; D 327; [1861–73] All ER Rep Ext 1357, the court held that a next of kin, although not cited to the proceedings and having not intervened, is bound by the decree in a probate action if “cognizant of a suit and an opportunity of intervening”, but he is not bound by a compromise.</a:t>
            </a:r>
          </a:p>
          <a:p>
            <a:endParaRPr lang="en-MY" dirty="0"/>
          </a:p>
        </p:txBody>
      </p:sp>
      <p:sp>
        <p:nvSpPr>
          <p:cNvPr id="4" name="Slide Number Placeholder 3"/>
          <p:cNvSpPr>
            <a:spLocks noGrp="1"/>
          </p:cNvSpPr>
          <p:nvPr>
            <p:ph type="sldNum" sz="quarter" idx="5"/>
          </p:nvPr>
        </p:nvSpPr>
        <p:spPr/>
        <p:txBody>
          <a:bodyPr/>
          <a:lstStyle/>
          <a:p>
            <a:fld id="{BD32D4D6-4B33-4329-B7C6-40046C656C8C}" type="slidenum">
              <a:rPr lang="en-MY" smtClean="0"/>
              <a:t>24</a:t>
            </a:fld>
            <a:endParaRPr lang="en-MY"/>
          </a:p>
        </p:txBody>
      </p:sp>
    </p:spTree>
    <p:extLst>
      <p:ext uri="{BB962C8B-B14F-4D97-AF65-F5344CB8AC3E}">
        <p14:creationId xmlns:p14="http://schemas.microsoft.com/office/powerpoint/2010/main" val="2282352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u="sng" kern="1200" dirty="0">
                <a:solidFill>
                  <a:schemeClr val="tx1"/>
                </a:solidFill>
                <a:effectLst/>
                <a:latin typeface="+mn-lt"/>
                <a:ea typeface="+mn-ea"/>
                <a:cs typeface="+mn-cs"/>
              </a:rPr>
              <a:t> </a:t>
            </a:r>
            <a:endParaRPr lang="en-GB" sz="1200" b="0" i="0" kern="1200" dirty="0">
              <a:solidFill>
                <a:schemeClr val="tx1"/>
              </a:solidFill>
              <a:effectLst/>
              <a:latin typeface="+mn-lt"/>
              <a:ea typeface="+mn-ea"/>
              <a:cs typeface="+mn-cs"/>
            </a:endParaRPr>
          </a:p>
          <a:p>
            <a:endParaRPr lang="en-MY" dirty="0"/>
          </a:p>
        </p:txBody>
      </p:sp>
      <p:sp>
        <p:nvSpPr>
          <p:cNvPr id="4" name="Slide Number Placeholder 3"/>
          <p:cNvSpPr>
            <a:spLocks noGrp="1"/>
          </p:cNvSpPr>
          <p:nvPr>
            <p:ph type="sldNum" sz="quarter" idx="5"/>
          </p:nvPr>
        </p:nvSpPr>
        <p:spPr/>
        <p:txBody>
          <a:bodyPr/>
          <a:lstStyle/>
          <a:p>
            <a:fld id="{BD32D4D6-4B33-4329-B7C6-40046C656C8C}" type="slidenum">
              <a:rPr lang="en-MY" smtClean="0"/>
              <a:t>25</a:t>
            </a:fld>
            <a:endParaRPr lang="en-MY"/>
          </a:p>
        </p:txBody>
      </p:sp>
    </p:spTree>
    <p:extLst>
      <p:ext uri="{BB962C8B-B14F-4D97-AF65-F5344CB8AC3E}">
        <p14:creationId xmlns:p14="http://schemas.microsoft.com/office/powerpoint/2010/main" val="55106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FCC8D5-6D68-A443-97C0-91AE5977134B}" type="slidenum">
              <a:rPr lang="en-US" smtClean="0"/>
              <a:pPr/>
              <a:t>3</a:t>
            </a:fld>
            <a:endParaRPr lang="en-US" dirty="0"/>
          </a:p>
        </p:txBody>
      </p:sp>
    </p:spTree>
    <p:extLst>
      <p:ext uri="{BB962C8B-B14F-4D97-AF65-F5344CB8AC3E}">
        <p14:creationId xmlns:p14="http://schemas.microsoft.com/office/powerpoint/2010/main" val="2729913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u="sng" kern="1200" dirty="0">
                <a:solidFill>
                  <a:schemeClr val="tx1"/>
                </a:solidFill>
                <a:effectLst/>
                <a:latin typeface="+mn-lt"/>
                <a:ea typeface="+mn-ea"/>
                <a:cs typeface="+mn-cs"/>
              </a:rPr>
              <a:t> </a:t>
            </a:r>
            <a:endParaRPr lang="en-GB" sz="1200" b="0" i="0" kern="1200" dirty="0">
              <a:solidFill>
                <a:schemeClr val="tx1"/>
              </a:solidFill>
              <a:effectLst/>
              <a:latin typeface="+mn-lt"/>
              <a:ea typeface="+mn-ea"/>
              <a:cs typeface="+mn-cs"/>
            </a:endParaRPr>
          </a:p>
          <a:p>
            <a:endParaRPr lang="en-MY" dirty="0"/>
          </a:p>
        </p:txBody>
      </p:sp>
      <p:sp>
        <p:nvSpPr>
          <p:cNvPr id="4" name="Slide Number Placeholder 3"/>
          <p:cNvSpPr>
            <a:spLocks noGrp="1"/>
          </p:cNvSpPr>
          <p:nvPr>
            <p:ph type="sldNum" sz="quarter" idx="5"/>
          </p:nvPr>
        </p:nvSpPr>
        <p:spPr/>
        <p:txBody>
          <a:bodyPr/>
          <a:lstStyle/>
          <a:p>
            <a:fld id="{BD32D4D6-4B33-4329-B7C6-40046C656C8C}" type="slidenum">
              <a:rPr lang="en-MY" smtClean="0"/>
              <a:t>26</a:t>
            </a:fld>
            <a:endParaRPr lang="en-MY"/>
          </a:p>
        </p:txBody>
      </p:sp>
    </p:spTree>
    <p:extLst>
      <p:ext uri="{BB962C8B-B14F-4D97-AF65-F5344CB8AC3E}">
        <p14:creationId xmlns:p14="http://schemas.microsoft.com/office/powerpoint/2010/main" val="3706559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u="sng" kern="1200" dirty="0">
                <a:solidFill>
                  <a:schemeClr val="tx1"/>
                </a:solidFill>
                <a:effectLst/>
                <a:latin typeface="+mn-lt"/>
                <a:ea typeface="+mn-ea"/>
                <a:cs typeface="+mn-cs"/>
              </a:rPr>
              <a:t> </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normal procedure for discontinuance is inapplicable to probate actions.</a:t>
            </a:r>
          </a:p>
          <a:p>
            <a:r>
              <a:rPr lang="en-GB" sz="1200" b="0" i="0" kern="1200" dirty="0">
                <a:solidFill>
                  <a:schemeClr val="tx1"/>
                </a:solidFill>
                <a:effectLst/>
                <a:latin typeface="+mn-lt"/>
                <a:ea typeface="+mn-ea"/>
                <a:cs typeface="+mn-cs"/>
              </a:rPr>
              <a:t>On the issue of costs, these would normally follow the event. See Order 59 r 3.</a:t>
            </a:r>
          </a:p>
          <a:p>
            <a:r>
              <a:rPr lang="en-GB" sz="1200" b="0" i="0" kern="1200" dirty="0">
                <a:solidFill>
                  <a:schemeClr val="tx1"/>
                </a:solidFill>
                <a:effectLst/>
                <a:latin typeface="+mn-lt"/>
                <a:ea typeface="+mn-ea"/>
                <a:cs typeface="+mn-cs"/>
              </a:rPr>
              <a:t>Parties may have recourse to a Tomlin order which stays the probate action on terms, including directions for the issuance of a grant. The Tomlin order arose in </a:t>
            </a:r>
            <a:r>
              <a:rPr lang="en-GB" sz="1200" b="0" i="1" kern="1200" dirty="0">
                <a:solidFill>
                  <a:schemeClr val="tx1"/>
                </a:solidFill>
                <a:effectLst/>
                <a:latin typeface="+mn-lt"/>
                <a:ea typeface="+mn-ea"/>
                <a:cs typeface="+mn-cs"/>
              </a:rPr>
              <a:t>Dashwood v Dashwood</a:t>
            </a:r>
            <a:r>
              <a:rPr lang="en-GB" sz="1200" b="0" i="0" kern="1200" dirty="0">
                <a:solidFill>
                  <a:schemeClr val="tx1"/>
                </a:solidFill>
                <a:effectLst/>
                <a:latin typeface="+mn-lt"/>
                <a:ea typeface="+mn-ea"/>
                <a:cs typeface="+mn-cs"/>
              </a:rPr>
              <a:t> [1927] WN 276, being the order propounded by Tomlin J.</a:t>
            </a:r>
          </a:p>
          <a:p>
            <a:r>
              <a:rPr lang="en-GB" sz="1200" b="0" i="0" kern="1200" dirty="0">
                <a:solidFill>
                  <a:schemeClr val="tx1"/>
                </a:solidFill>
                <a:effectLst/>
                <a:latin typeface="+mn-lt"/>
                <a:ea typeface="+mn-ea"/>
                <a:cs typeface="+mn-cs"/>
              </a:rPr>
              <a:t>The Tomlin order was incorporated into Malaysian law in </a:t>
            </a:r>
            <a:r>
              <a:rPr lang="en-GB" sz="1200" b="0" i="1" kern="1200" dirty="0">
                <a:solidFill>
                  <a:schemeClr val="tx1"/>
                </a:solidFill>
                <a:effectLst/>
                <a:latin typeface="+mn-lt"/>
                <a:ea typeface="+mn-ea"/>
                <a:cs typeface="+mn-cs"/>
              </a:rPr>
              <a:t>Leong Ah Weng v </a:t>
            </a:r>
            <a:r>
              <a:rPr lang="en-GB" sz="1200" b="0" i="1" kern="1200" dirty="0" err="1">
                <a:solidFill>
                  <a:schemeClr val="tx1"/>
                </a:solidFill>
                <a:effectLst/>
                <a:latin typeface="+mn-lt"/>
                <a:ea typeface="+mn-ea"/>
                <a:cs typeface="+mn-cs"/>
              </a:rPr>
              <a:t>Neoh</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Thean</a:t>
            </a:r>
            <a:r>
              <a:rPr lang="en-GB" sz="1200" b="0" i="1" kern="1200" dirty="0">
                <a:solidFill>
                  <a:schemeClr val="tx1"/>
                </a:solidFill>
                <a:effectLst/>
                <a:latin typeface="+mn-lt"/>
                <a:ea typeface="+mn-ea"/>
                <a:cs typeface="+mn-cs"/>
              </a:rPr>
              <a:t> Soo</a:t>
            </a:r>
            <a:r>
              <a:rPr lang="en-GB" sz="1200" b="0" i="0" kern="1200" dirty="0">
                <a:solidFill>
                  <a:schemeClr val="tx1"/>
                </a:solidFill>
                <a:effectLst/>
                <a:latin typeface="+mn-lt"/>
                <a:ea typeface="+mn-ea"/>
                <a:cs typeface="+mn-cs"/>
              </a:rPr>
              <a:t> [1983] 2 MLJ 119 at 120, FC, and considered in </a:t>
            </a:r>
            <a:r>
              <a:rPr lang="en-GB" sz="1200" b="0" i="1" kern="1200" dirty="0">
                <a:solidFill>
                  <a:schemeClr val="tx1"/>
                </a:solidFill>
                <a:effectLst/>
                <a:latin typeface="+mn-lt"/>
                <a:ea typeface="+mn-ea"/>
                <a:cs typeface="+mn-cs"/>
              </a:rPr>
              <a:t>Tong Lee Hwa &amp; Anor v Chin Ah </a:t>
            </a:r>
            <a:r>
              <a:rPr lang="en-GB" sz="1200" b="0" i="1" kern="1200" dirty="0" err="1">
                <a:solidFill>
                  <a:schemeClr val="tx1"/>
                </a:solidFill>
                <a:effectLst/>
                <a:latin typeface="+mn-lt"/>
                <a:ea typeface="+mn-ea"/>
                <a:cs typeface="+mn-cs"/>
              </a:rPr>
              <a:t>Kwi</a:t>
            </a:r>
            <a:r>
              <a:rPr lang="en-GB" sz="1200" b="0" i="1" kern="1200" dirty="0">
                <a:solidFill>
                  <a:schemeClr val="tx1"/>
                </a:solidFill>
                <a:effectLst/>
                <a:latin typeface="+mn-lt"/>
                <a:ea typeface="+mn-ea"/>
                <a:cs typeface="+mn-cs"/>
              </a:rPr>
              <a:t> and Tong Chong Fah v Chin Ah </a:t>
            </a:r>
            <a:r>
              <a:rPr lang="en-GB" sz="1200" b="0" i="1" kern="1200" dirty="0" err="1">
                <a:solidFill>
                  <a:schemeClr val="tx1"/>
                </a:solidFill>
                <a:effectLst/>
                <a:latin typeface="+mn-lt"/>
                <a:ea typeface="+mn-ea"/>
                <a:cs typeface="+mn-cs"/>
              </a:rPr>
              <a:t>Kwi</a:t>
            </a:r>
            <a:r>
              <a:rPr lang="en-GB" sz="1200" b="0" i="0" kern="1200" dirty="0">
                <a:solidFill>
                  <a:schemeClr val="tx1"/>
                </a:solidFill>
                <a:effectLst/>
                <a:latin typeface="+mn-lt"/>
                <a:ea typeface="+mn-ea"/>
                <a:cs typeface="+mn-cs"/>
              </a:rPr>
              <a:t> [1971] 2 MLJ 75, FC. See also </a:t>
            </a:r>
            <a:r>
              <a:rPr lang="en-GB" sz="1200" b="0" i="1" u="none" strike="noStrike" kern="1200" dirty="0">
                <a:solidFill>
                  <a:schemeClr val="tx1"/>
                </a:solidFill>
                <a:effectLst/>
                <a:latin typeface="+mn-lt"/>
                <a:ea typeface="+mn-ea"/>
                <a:cs typeface="+mn-cs"/>
                <a:hlinkClick r:id="rId3"/>
              </a:rPr>
              <a:t>E F Phillips &amp; Sons Ltd &amp; </a:t>
            </a:r>
            <a:r>
              <a:rPr lang="en-GB" sz="1200" b="0" i="1" u="none" strike="noStrike" kern="1200" dirty="0" err="1">
                <a:solidFill>
                  <a:schemeClr val="tx1"/>
                </a:solidFill>
                <a:effectLst/>
                <a:latin typeface="+mn-lt"/>
                <a:ea typeface="+mn-ea"/>
                <a:cs typeface="+mn-cs"/>
                <a:hlinkClick r:id="rId3"/>
              </a:rPr>
              <a:t>Ors</a:t>
            </a:r>
            <a:r>
              <a:rPr lang="en-GB" sz="1200" b="0" i="1" u="none" strike="noStrike" kern="1200" dirty="0">
                <a:solidFill>
                  <a:schemeClr val="tx1"/>
                </a:solidFill>
                <a:effectLst/>
                <a:latin typeface="+mn-lt"/>
                <a:ea typeface="+mn-ea"/>
                <a:cs typeface="+mn-cs"/>
                <a:hlinkClick r:id="rId3"/>
              </a:rPr>
              <a:t> v Clarke</a:t>
            </a:r>
            <a:r>
              <a:rPr lang="en-GB" sz="1200" b="0" i="0" u="none" strike="noStrike" kern="1200" dirty="0">
                <a:solidFill>
                  <a:schemeClr val="tx1"/>
                </a:solidFill>
                <a:effectLst/>
                <a:latin typeface="+mn-lt"/>
                <a:ea typeface="+mn-ea"/>
                <a:cs typeface="+mn-cs"/>
                <a:hlinkClick r:id="rId3"/>
              </a:rPr>
              <a:t> [1970] Ch 322</a:t>
            </a:r>
            <a:r>
              <a:rPr lang="en-GB" sz="1200" b="0" i="0" kern="1200" dirty="0">
                <a:solidFill>
                  <a:schemeClr val="tx1"/>
                </a:solidFill>
                <a:effectLst/>
                <a:latin typeface="+mn-lt"/>
                <a:ea typeface="+mn-ea"/>
                <a:cs typeface="+mn-cs"/>
              </a:rPr>
              <a:t>.</a:t>
            </a:r>
          </a:p>
          <a:p>
            <a:endParaRPr lang="en-MY" dirty="0"/>
          </a:p>
        </p:txBody>
      </p:sp>
      <p:sp>
        <p:nvSpPr>
          <p:cNvPr id="4" name="Slide Number Placeholder 3"/>
          <p:cNvSpPr>
            <a:spLocks noGrp="1"/>
          </p:cNvSpPr>
          <p:nvPr>
            <p:ph type="sldNum" sz="quarter" idx="5"/>
          </p:nvPr>
        </p:nvSpPr>
        <p:spPr/>
        <p:txBody>
          <a:bodyPr/>
          <a:lstStyle/>
          <a:p>
            <a:fld id="{BD32D4D6-4B33-4329-B7C6-40046C656C8C}" type="slidenum">
              <a:rPr lang="en-MY" smtClean="0"/>
              <a:t>27</a:t>
            </a:fld>
            <a:endParaRPr lang="en-MY"/>
          </a:p>
        </p:txBody>
      </p:sp>
    </p:spTree>
    <p:extLst>
      <p:ext uri="{BB962C8B-B14F-4D97-AF65-F5344CB8AC3E}">
        <p14:creationId xmlns:p14="http://schemas.microsoft.com/office/powerpoint/2010/main" val="2301162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u="sng" kern="1200" dirty="0">
                <a:solidFill>
                  <a:schemeClr val="tx1"/>
                </a:solidFill>
                <a:effectLst/>
                <a:latin typeface="+mn-lt"/>
                <a:ea typeface="+mn-ea"/>
                <a:cs typeface="+mn-cs"/>
              </a:rPr>
              <a:t> </a:t>
            </a:r>
            <a:endParaRPr lang="en-GB" sz="1200" b="0" i="0" kern="1200" dirty="0">
              <a:solidFill>
                <a:schemeClr val="tx1"/>
              </a:solidFill>
              <a:effectLst/>
              <a:latin typeface="+mn-lt"/>
              <a:ea typeface="+mn-ea"/>
              <a:cs typeface="+mn-cs"/>
            </a:endParaRPr>
          </a:p>
          <a:p>
            <a:r>
              <a:rPr lang="en-GB" i="1" dirty="0"/>
              <a:t>(1) Trial under r 16.</a:t>
            </a:r>
            <a:endParaRPr lang="en-GB" dirty="0"/>
          </a:p>
          <a:p>
            <a:r>
              <a:rPr lang="en-GB" dirty="0"/>
              <a:t>The trial takes place in open court for proof of the will; all interested persons are given notice of the action, followed by the filing of affidavits of testamentary scripts.</a:t>
            </a:r>
          </a:p>
          <a:p>
            <a:r>
              <a:rPr lang="en-GB" dirty="0"/>
              <a:t>In respect of persons under disability/minors, absent parties/beneficiaries, their interests will be considered by the court for purposes of the compromise but will be subject to the views of the advisers’ of these parties: </a:t>
            </a:r>
            <a:r>
              <a:rPr lang="en-GB" i="1" dirty="0">
                <a:hlinkClick r:id="rId3"/>
              </a:rPr>
              <a:t>Re Birchall, Wilson v Birchall</a:t>
            </a:r>
            <a:r>
              <a:rPr lang="en-GB" dirty="0">
                <a:hlinkClick r:id="rId3"/>
              </a:rPr>
              <a:t> (1880) 16 </a:t>
            </a:r>
            <a:r>
              <a:rPr lang="en-GB" dirty="0" err="1">
                <a:hlinkClick r:id="rId3"/>
              </a:rPr>
              <a:t>ChD</a:t>
            </a:r>
            <a:r>
              <a:rPr lang="en-GB" dirty="0">
                <a:hlinkClick r:id="rId3"/>
              </a:rPr>
              <a:t> 41, CA</a:t>
            </a:r>
            <a:r>
              <a:rPr lang="en-GB" dirty="0"/>
              <a:t> (</a:t>
            </a:r>
            <a:r>
              <a:rPr lang="en-GB" dirty="0" err="1"/>
              <a:t>Eng</a:t>
            </a:r>
            <a:r>
              <a:rPr lang="en-GB" dirty="0"/>
              <a:t>) (a compromise which was objected to by the guardian and counsel for infant beneficiaries had to be discharged; the court cannot compel the compromise).</a:t>
            </a:r>
          </a:p>
          <a:p>
            <a:r>
              <a:rPr lang="en-GB" dirty="0"/>
              <a:t>A personal injury claimant suffering from brain damage had compromised an action before issuance of proceedings. Subsequently, new solicitors were engaged and a litigation friend appointed. Judgment on liability was sought to be set aside on appeal. The court considered the application of the </a:t>
            </a:r>
            <a:r>
              <a:rPr lang="en-GB" dirty="0" err="1"/>
              <a:t>Masterman</a:t>
            </a:r>
            <a:r>
              <a:rPr lang="en-GB" dirty="0"/>
              <a:t>-Lister test in </a:t>
            </a:r>
            <a:r>
              <a:rPr lang="en-GB" i="1" dirty="0">
                <a:hlinkClick r:id="rId4"/>
              </a:rPr>
              <a:t>Bailey v Warren</a:t>
            </a:r>
            <a:r>
              <a:rPr lang="en-GB" dirty="0">
                <a:hlinkClick r:id="rId4"/>
              </a:rPr>
              <a:t> [2006] EWCA </a:t>
            </a:r>
            <a:r>
              <a:rPr lang="en-GB" dirty="0" err="1">
                <a:hlinkClick r:id="rId4"/>
              </a:rPr>
              <a:t>Civ</a:t>
            </a:r>
            <a:r>
              <a:rPr lang="en-GB" dirty="0">
                <a:hlinkClick r:id="rId4"/>
              </a:rPr>
              <a:t> 51</a:t>
            </a:r>
            <a:r>
              <a:rPr lang="en-GB" dirty="0"/>
              <a:t>; [2006] All ER (D) 78 (Feb), CA (</a:t>
            </a:r>
            <a:r>
              <a:rPr lang="en-GB" dirty="0" err="1"/>
              <a:t>Eng</a:t>
            </a:r>
            <a:r>
              <a:rPr lang="en-GB" dirty="0"/>
              <a:t>).</a:t>
            </a:r>
          </a:p>
          <a:p>
            <a:r>
              <a:rPr lang="en-GB" dirty="0"/>
              <a:t>In relation to a separation operation of conjoined twins, the official solicitor’s decision not to appeal an order of the court ordering the separation as being in the best interests of the twins was upheld by the court. The parents had opposed the operation on religious grounds: </a:t>
            </a:r>
            <a:r>
              <a:rPr lang="en-GB" i="1" dirty="0"/>
              <a:t>Re A (Children)</a:t>
            </a:r>
            <a:r>
              <a:rPr lang="en-GB" dirty="0"/>
              <a:t> [2000] All ER (D) 1700, CA (</a:t>
            </a:r>
            <a:r>
              <a:rPr lang="en-GB" dirty="0" err="1"/>
              <a:t>Eng</a:t>
            </a:r>
            <a:r>
              <a:rPr lang="en-GB" dirty="0"/>
              <a:t>).</a:t>
            </a:r>
          </a:p>
          <a:p>
            <a:r>
              <a:rPr lang="en-GB" dirty="0"/>
              <a:t>In </a:t>
            </a:r>
            <a:r>
              <a:rPr lang="en-GB" i="1" dirty="0">
                <a:hlinkClick r:id="rId5"/>
              </a:rPr>
              <a:t>Re Ezekiel’s Settlement Trusts, National Provincial Bank Ltd v </a:t>
            </a:r>
            <a:r>
              <a:rPr lang="en-GB" i="1" dirty="0" err="1">
                <a:hlinkClick r:id="rId5"/>
              </a:rPr>
              <a:t>Hyam</a:t>
            </a:r>
            <a:r>
              <a:rPr lang="en-GB" dirty="0">
                <a:hlinkClick r:id="rId5"/>
              </a:rPr>
              <a:t> [1942] Ch 230, CA</a:t>
            </a:r>
            <a:r>
              <a:rPr lang="en-GB" dirty="0"/>
              <a:t> (</a:t>
            </a:r>
            <a:r>
              <a:rPr lang="en-GB" dirty="0" err="1"/>
              <a:t>Eng</a:t>
            </a:r>
            <a:r>
              <a:rPr lang="en-GB" dirty="0"/>
              <a:t>), a compromise sought by the trustees was sanctioned by the court involving infant beneficiaries.</a:t>
            </a:r>
          </a:p>
          <a:p>
            <a:r>
              <a:rPr lang="en-GB" i="1" dirty="0"/>
              <a:t>(2) Discontinuance.</a:t>
            </a:r>
            <a:endParaRPr lang="en-GB" dirty="0"/>
          </a:p>
          <a:p>
            <a:r>
              <a:rPr lang="en-GB" dirty="0"/>
              <a:t>See Order 72 r 15.</a:t>
            </a:r>
          </a:p>
          <a:p>
            <a:br>
              <a:rPr lang="en-GB" dirty="0"/>
            </a:br>
            <a:br>
              <a:rPr lang="en-GB" dirty="0"/>
            </a:br>
            <a:r>
              <a:rPr lang="en-GB" b="1" dirty="0"/>
              <a:t>72/16/3Procedure—</a:t>
            </a:r>
            <a:r>
              <a:rPr lang="en-GB" dirty="0"/>
              <a:t>Proceedings are commenced by the filing of a notice of application and a supporting affidavit.</a:t>
            </a:r>
          </a:p>
          <a:p>
            <a:r>
              <a:rPr lang="en-GB" dirty="0"/>
              <a:t>Once an order for compromise is made, this is enforceable against all parties to it. The terms of the compromise are embodied in the decree. (</a:t>
            </a:r>
            <a:r>
              <a:rPr lang="en-GB" i="1" dirty="0"/>
              <a:t>Harvey v Allen</a:t>
            </a:r>
            <a:r>
              <a:rPr lang="en-GB" dirty="0"/>
              <a:t> (1858) 1 SW &amp; TR 150).</a:t>
            </a:r>
          </a:p>
          <a:p>
            <a:r>
              <a:rPr lang="en-GB" dirty="0"/>
              <a:t>The exceptions are non-parties or those not privy to the same. See </a:t>
            </a:r>
            <a:r>
              <a:rPr lang="en-GB" i="1" dirty="0" err="1"/>
              <a:t>Wytcherley</a:t>
            </a:r>
            <a:r>
              <a:rPr lang="en-GB" i="1" dirty="0"/>
              <a:t> v Andrews</a:t>
            </a:r>
            <a:r>
              <a:rPr lang="en-GB" dirty="0"/>
              <a:t> (1871) LR 2 P &amp; D 327; referred to in </a:t>
            </a:r>
            <a:r>
              <a:rPr lang="en-GB" i="1" dirty="0"/>
              <a:t>Majlis Agama Islam Selangor v Bong Boon </a:t>
            </a:r>
            <a:r>
              <a:rPr lang="en-GB" i="1" dirty="0" err="1"/>
              <a:t>Chuen</a:t>
            </a:r>
            <a:r>
              <a:rPr lang="en-GB" i="1" dirty="0"/>
              <a:t> &amp; 150 </a:t>
            </a:r>
            <a:r>
              <a:rPr lang="en-GB" i="1" dirty="0" err="1"/>
              <a:t>Ors</a:t>
            </a:r>
            <a:r>
              <a:rPr lang="en-GB" dirty="0"/>
              <a:t> [2008] 6 AMR 449; [2008] 6 MLJ 488 at 494–495, CA; </a:t>
            </a:r>
            <a:r>
              <a:rPr lang="en-GB" i="1" dirty="0" err="1"/>
              <a:t>Pathma</a:t>
            </a:r>
            <a:r>
              <a:rPr lang="en-GB" i="1" dirty="0"/>
              <a:t> d/o </a:t>
            </a:r>
            <a:r>
              <a:rPr lang="en-GB" i="1" dirty="0" err="1"/>
              <a:t>Naganather</a:t>
            </a:r>
            <a:r>
              <a:rPr lang="en-GB" i="1" dirty="0"/>
              <a:t> &amp; Anor v Nivedita d/o </a:t>
            </a:r>
            <a:r>
              <a:rPr lang="en-GB" i="1" dirty="0" err="1"/>
              <a:t>Naganather</a:t>
            </a:r>
            <a:r>
              <a:rPr lang="en-GB" i="1" dirty="0"/>
              <a:t> (No 1)</a:t>
            </a:r>
            <a:r>
              <a:rPr lang="en-GB" dirty="0"/>
              <a:t> [2002] 3 AMR 3309; [2002] 6 MLJ 361; </a:t>
            </a:r>
            <a:r>
              <a:rPr lang="en-GB" i="1" dirty="0" err="1"/>
              <a:t>Toh</a:t>
            </a:r>
            <a:r>
              <a:rPr lang="en-GB" i="1" dirty="0"/>
              <a:t> </a:t>
            </a:r>
            <a:r>
              <a:rPr lang="en-GB" i="1" dirty="0" err="1"/>
              <a:t>Seow</a:t>
            </a:r>
            <a:r>
              <a:rPr lang="en-GB" i="1" dirty="0"/>
              <a:t> Ngan &amp; </a:t>
            </a:r>
            <a:r>
              <a:rPr lang="en-GB" i="1" dirty="0" err="1"/>
              <a:t>Ors</a:t>
            </a:r>
            <a:r>
              <a:rPr lang="en-GB" i="1" dirty="0"/>
              <a:t> v </a:t>
            </a:r>
            <a:r>
              <a:rPr lang="en-GB" i="1" dirty="0" err="1"/>
              <a:t>Toh</a:t>
            </a:r>
            <a:r>
              <a:rPr lang="en-GB" i="1" dirty="0"/>
              <a:t> </a:t>
            </a:r>
            <a:r>
              <a:rPr lang="en-GB" i="1" dirty="0" err="1"/>
              <a:t>Seak</a:t>
            </a:r>
            <a:r>
              <a:rPr lang="en-GB" i="1" dirty="0"/>
              <a:t> </a:t>
            </a:r>
            <a:r>
              <a:rPr lang="en-GB" i="1" dirty="0" err="1"/>
              <a:t>Keng</a:t>
            </a:r>
            <a:r>
              <a:rPr lang="en-GB" i="1" dirty="0"/>
              <a:t> &amp; </a:t>
            </a:r>
            <a:r>
              <a:rPr lang="en-GB" i="1" dirty="0" err="1"/>
              <a:t>Ors</a:t>
            </a:r>
            <a:r>
              <a:rPr lang="en-GB" dirty="0"/>
              <a:t> [1990] 2 MLJ 303, SC (consent order was set aside for lack of consent and instructions from the appellants); </a:t>
            </a:r>
            <a:r>
              <a:rPr lang="en-GB" i="1" dirty="0"/>
              <a:t>Resolution Chemicals Ltd v H Lundbeck A/S</a:t>
            </a:r>
            <a:r>
              <a:rPr lang="en-GB" dirty="0"/>
              <a:t>[2013] All ER (D) 59 (Apr); [2013] EWHC 739 (Pat); </a:t>
            </a:r>
            <a:r>
              <a:rPr lang="en-GB" i="1" dirty="0">
                <a:hlinkClick r:id="rId6"/>
              </a:rPr>
              <a:t>Thomas and Agnes Carvel Foundation v Carvel &amp; Anor</a:t>
            </a:r>
            <a:r>
              <a:rPr lang="en-GB" dirty="0">
                <a:hlinkClick r:id="rId6"/>
              </a:rPr>
              <a:t> [2007] 4 All ER 81</a:t>
            </a:r>
            <a:r>
              <a:rPr lang="en-GB" dirty="0"/>
              <a:t>.</a:t>
            </a:r>
          </a:p>
          <a:p>
            <a:r>
              <a:rPr lang="en-GB" dirty="0"/>
              <a:t>A compromise agreed to by the Attorney General on behalf of absent charities is binding; </a:t>
            </a:r>
            <a:r>
              <a:rPr lang="en-GB" i="1" dirty="0">
                <a:hlinkClick r:id="rId7"/>
              </a:rPr>
              <a:t>Re King, Jackson v A-G</a:t>
            </a:r>
            <a:r>
              <a:rPr lang="en-GB" dirty="0">
                <a:hlinkClick r:id="rId7"/>
              </a:rPr>
              <a:t> [1917] 2 Ch 420</a:t>
            </a:r>
            <a:r>
              <a:rPr lang="en-GB" dirty="0"/>
              <a:t>; </a:t>
            </a:r>
            <a:r>
              <a:rPr lang="en-GB" i="1" dirty="0">
                <a:hlinkClick r:id="rId8"/>
              </a:rPr>
              <a:t>Re West, Tiger v Handley</a:t>
            </a:r>
            <a:r>
              <a:rPr lang="en-GB" dirty="0">
                <a:hlinkClick r:id="rId8"/>
              </a:rPr>
              <a:t> [1948] WN 432</a:t>
            </a:r>
            <a:r>
              <a:rPr lang="en-GB" dirty="0"/>
              <a:t>.</a:t>
            </a:r>
          </a:p>
          <a:p>
            <a:r>
              <a:rPr lang="en-GB" dirty="0"/>
              <a:t>The issuance of a writ is a prerequisite to a court-sanctioned compromise: see </a:t>
            </a:r>
            <a:r>
              <a:rPr lang="en-GB" i="1" dirty="0">
                <a:hlinkClick r:id="rId9"/>
              </a:rPr>
              <a:t>Norman v Strains</a:t>
            </a:r>
            <a:r>
              <a:rPr lang="en-GB" dirty="0">
                <a:hlinkClick r:id="rId9"/>
              </a:rPr>
              <a:t> (1880) 6 PD 219</a:t>
            </a:r>
            <a:r>
              <a:rPr lang="en-GB" dirty="0"/>
              <a:t>.</a:t>
            </a:r>
          </a:p>
          <a:p>
            <a:r>
              <a:rPr lang="en-GB" dirty="0"/>
              <a:t>In </a:t>
            </a:r>
            <a:r>
              <a:rPr lang="en-GB" i="1" dirty="0">
                <a:hlinkClick r:id="rId10"/>
              </a:rPr>
              <a:t>Re Barraclough (</a:t>
            </a:r>
            <a:r>
              <a:rPr lang="en-GB" i="1" dirty="0" err="1">
                <a:hlinkClick r:id="rId10"/>
              </a:rPr>
              <a:t>decd</a:t>
            </a:r>
            <a:r>
              <a:rPr lang="en-GB" i="1" dirty="0">
                <a:hlinkClick r:id="rId10"/>
              </a:rPr>
              <a:t>)</a:t>
            </a:r>
            <a:r>
              <a:rPr lang="en-GB" dirty="0">
                <a:hlinkClick r:id="rId10"/>
              </a:rPr>
              <a:t> [1965] 2 All ER 311</a:t>
            </a:r>
            <a:r>
              <a:rPr lang="en-GB" dirty="0"/>
              <a:t>, probate of will was opposed by an alleged illegitimate child of the deceased. Following negotiations, her opposition was withdrawn, on the advice of her solicitors. The applicant later applied to set aside the order pronouncing for the will in solemn form. The court held that her absence at trial following her decision taken was not due to mistake and hence upheld the validity of the will.</a:t>
            </a:r>
          </a:p>
          <a:p>
            <a:r>
              <a:rPr lang="en-GB" dirty="0"/>
              <a:t>However, the absence of authority of counsel is a ground for setting aside the compromise if the opposing party had notice of it prior to the compromise: see </a:t>
            </a:r>
            <a:r>
              <a:rPr lang="en-GB" i="1" dirty="0"/>
              <a:t>Welsh v Roe</a:t>
            </a:r>
            <a:r>
              <a:rPr lang="en-GB" dirty="0"/>
              <a:t> (1918) 118 LT 529; 87 LJKB 520; [1918–19] All ER Rep 620; referred to in </a:t>
            </a:r>
            <a:r>
              <a:rPr lang="en-GB" i="1" dirty="0"/>
              <a:t>Lau Ming Hing Richard v Bank Pembangunan Malaysia </a:t>
            </a:r>
            <a:r>
              <a:rPr lang="en-GB" i="1" dirty="0" err="1"/>
              <a:t>Bhd</a:t>
            </a:r>
            <a:r>
              <a:rPr lang="en-GB" dirty="0"/>
              <a:t> [1994] 2 MLJ 323 HC (“A client cannot impose a limitation upon the implied authority of the advocate to compromise the proceedings unless the limitation has been brought to the notice of the opposite party”); and </a:t>
            </a:r>
            <a:r>
              <a:rPr lang="en-GB" i="1" dirty="0"/>
              <a:t>Yap Chee Meng v Ajinomoto (Malaysia) </a:t>
            </a:r>
            <a:r>
              <a:rPr lang="en-GB" i="1" dirty="0" err="1"/>
              <a:t>Bhd</a:t>
            </a:r>
            <a:r>
              <a:rPr lang="en-GB" dirty="0"/>
              <a:t> [1978] 2 MLJ 249; </a:t>
            </a:r>
            <a:r>
              <a:rPr lang="en-GB" i="1" dirty="0"/>
              <a:t>T </a:t>
            </a:r>
            <a:r>
              <a:rPr lang="en-GB" i="1" dirty="0" err="1"/>
              <a:t>Devindran</a:t>
            </a:r>
            <a:r>
              <a:rPr lang="en-GB" i="1" dirty="0"/>
              <a:t> a/l N </a:t>
            </a:r>
            <a:r>
              <a:rPr lang="en-GB" i="1" dirty="0" err="1"/>
              <a:t>Thatchnamurthy</a:t>
            </a:r>
            <a:r>
              <a:rPr lang="en-GB" i="1" dirty="0"/>
              <a:t> v Kerajaan Negeri Johor</a:t>
            </a:r>
            <a:r>
              <a:rPr lang="en-GB" dirty="0"/>
              <a:t> [2004] 7 MLJ 151.</a:t>
            </a:r>
          </a:p>
          <a:p>
            <a:endParaRPr lang="en-MY" dirty="0"/>
          </a:p>
        </p:txBody>
      </p:sp>
      <p:sp>
        <p:nvSpPr>
          <p:cNvPr id="4" name="Slide Number Placeholder 3"/>
          <p:cNvSpPr>
            <a:spLocks noGrp="1"/>
          </p:cNvSpPr>
          <p:nvPr>
            <p:ph type="sldNum" sz="quarter" idx="5"/>
          </p:nvPr>
        </p:nvSpPr>
        <p:spPr/>
        <p:txBody>
          <a:bodyPr/>
          <a:lstStyle/>
          <a:p>
            <a:fld id="{BD32D4D6-4B33-4329-B7C6-40046C656C8C}" type="slidenum">
              <a:rPr lang="en-MY" smtClean="0"/>
              <a:t>28</a:t>
            </a:fld>
            <a:endParaRPr lang="en-MY"/>
          </a:p>
        </p:txBody>
      </p:sp>
    </p:spTree>
    <p:extLst>
      <p:ext uri="{BB962C8B-B14F-4D97-AF65-F5344CB8AC3E}">
        <p14:creationId xmlns:p14="http://schemas.microsoft.com/office/powerpoint/2010/main" val="451032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BD32D4D6-4B33-4329-B7C6-40046C656C8C}" type="slidenum">
              <a:rPr lang="en-MY" smtClean="0"/>
              <a:t>29</a:t>
            </a:fld>
            <a:endParaRPr lang="en-MY"/>
          </a:p>
        </p:txBody>
      </p:sp>
    </p:spTree>
    <p:extLst>
      <p:ext uri="{BB962C8B-B14F-4D97-AF65-F5344CB8AC3E}">
        <p14:creationId xmlns:p14="http://schemas.microsoft.com/office/powerpoint/2010/main" val="1657110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FCC8D5-6D68-A443-97C0-91AE5977134B}" type="slidenum">
              <a:rPr lang="en-US" smtClean="0"/>
              <a:pPr/>
              <a:t>4</a:t>
            </a:fld>
            <a:endParaRPr lang="en-US" dirty="0"/>
          </a:p>
        </p:txBody>
      </p:sp>
    </p:spTree>
    <p:extLst>
      <p:ext uri="{BB962C8B-B14F-4D97-AF65-F5344CB8AC3E}">
        <p14:creationId xmlns:p14="http://schemas.microsoft.com/office/powerpoint/2010/main" val="1574156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2C895-EB1C-4157-9E46-0DF3298BA9C2}" type="slidenum">
              <a:rPr lang="en-US" smtClean="0"/>
              <a:t>6</a:t>
            </a:fld>
            <a:endParaRPr lang="en-US"/>
          </a:p>
        </p:txBody>
      </p:sp>
    </p:spTree>
    <p:extLst>
      <p:ext uri="{BB962C8B-B14F-4D97-AF65-F5344CB8AC3E}">
        <p14:creationId xmlns:p14="http://schemas.microsoft.com/office/powerpoint/2010/main" val="3938237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 </a:t>
            </a:r>
            <a:r>
              <a:rPr lang="en-GB" dirty="0" err="1"/>
              <a:t>inforces</a:t>
            </a:r>
            <a:r>
              <a:rPr lang="en-GB" dirty="0"/>
              <a:t> s 2 PAA 1959 </a:t>
            </a:r>
          </a:p>
          <a:p>
            <a:endParaRPr lang="en-GB" dirty="0"/>
          </a:p>
          <a:p>
            <a:r>
              <a:rPr lang="en-GB" sz="1200" b="0" i="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probate</a:t>
            </a:r>
            <a:r>
              <a:rPr lang="en-GB" sz="1200" b="0" i="0" kern="1200" dirty="0">
                <a:solidFill>
                  <a:schemeClr val="tx1"/>
                </a:solidFill>
                <a:effectLst/>
                <a:latin typeface="+mn-lt"/>
                <a:ea typeface="+mn-ea"/>
                <a:cs typeface="+mn-cs"/>
              </a:rPr>
              <a:t> action"  means a cause or matter in which a petition for </a:t>
            </a:r>
            <a:r>
              <a:rPr lang="en-GB" sz="1200" b="1" i="0" kern="1200" dirty="0">
                <a:solidFill>
                  <a:schemeClr val="tx1"/>
                </a:solidFill>
                <a:effectLst/>
                <a:latin typeface="+mn-lt"/>
                <a:ea typeface="+mn-ea"/>
                <a:cs typeface="+mn-cs"/>
              </a:rPr>
              <a:t>probate</a:t>
            </a:r>
            <a:r>
              <a:rPr lang="en-GB" sz="1200" b="0" i="0" kern="1200" dirty="0">
                <a:solidFill>
                  <a:schemeClr val="tx1"/>
                </a:solidFill>
                <a:effectLst/>
                <a:latin typeface="+mn-lt"/>
                <a:ea typeface="+mn-ea"/>
                <a:cs typeface="+mn-cs"/>
              </a:rPr>
              <a:t> or </a:t>
            </a:r>
            <a:r>
              <a:rPr lang="en-GB" sz="1200" b="1" i="0" kern="1200" dirty="0">
                <a:solidFill>
                  <a:schemeClr val="tx1"/>
                </a:solidFill>
                <a:effectLst/>
                <a:latin typeface="+mn-lt"/>
                <a:ea typeface="+mn-ea"/>
                <a:cs typeface="+mn-cs"/>
              </a:rPr>
              <a:t>administration</a:t>
            </a:r>
            <a:r>
              <a:rPr lang="en-GB" sz="1200" b="0" i="0" kern="1200" dirty="0">
                <a:solidFill>
                  <a:schemeClr val="tx1"/>
                </a:solidFill>
                <a:effectLst/>
                <a:latin typeface="+mn-lt"/>
                <a:ea typeface="+mn-ea"/>
                <a:cs typeface="+mn-cs"/>
              </a:rPr>
              <a:t> is contested by any person, and includes an application to alter or revoke any grant of representation;</a:t>
            </a:r>
          </a:p>
          <a:p>
            <a:endParaRPr lang="en-GB" sz="1200" b="0" i="0" kern="1200" dirty="0">
              <a:solidFill>
                <a:schemeClr val="tx1"/>
              </a:solidFill>
              <a:effectLst/>
              <a:latin typeface="+mn-lt"/>
              <a:ea typeface="+mn-ea"/>
              <a:cs typeface="+mn-cs"/>
            </a:endParaRPr>
          </a:p>
          <a:p>
            <a:r>
              <a:rPr lang="en-GB" sz="1200" b="0" i="1" kern="1200" dirty="0" err="1">
                <a:solidFill>
                  <a:schemeClr val="tx1"/>
                </a:solidFill>
                <a:effectLst/>
                <a:latin typeface="+mn-lt"/>
                <a:ea typeface="+mn-ea"/>
                <a:cs typeface="+mn-cs"/>
              </a:rPr>
              <a:t>Debaroti</a:t>
            </a:r>
            <a:r>
              <a:rPr lang="en-GB" sz="1200" b="0" i="1" kern="1200" dirty="0">
                <a:solidFill>
                  <a:schemeClr val="tx1"/>
                </a:solidFill>
                <a:effectLst/>
                <a:latin typeface="+mn-lt"/>
                <a:ea typeface="+mn-ea"/>
                <a:cs typeface="+mn-cs"/>
              </a:rPr>
              <a:t> Das Gupta v Deb </a:t>
            </a:r>
            <a:r>
              <a:rPr lang="en-GB" sz="1200" b="0" i="1" kern="1200" dirty="0" err="1">
                <a:solidFill>
                  <a:schemeClr val="tx1"/>
                </a:solidFill>
                <a:effectLst/>
                <a:latin typeface="+mn-lt"/>
                <a:ea typeface="+mn-ea"/>
                <a:cs typeface="+mn-cs"/>
              </a:rPr>
              <a:t>Brata</a:t>
            </a:r>
            <a:r>
              <a:rPr lang="en-GB" sz="1200" b="0" i="1" kern="1200" dirty="0">
                <a:solidFill>
                  <a:schemeClr val="tx1"/>
                </a:solidFill>
                <a:effectLst/>
                <a:latin typeface="+mn-lt"/>
                <a:ea typeface="+mn-ea"/>
                <a:cs typeface="+mn-cs"/>
              </a:rPr>
              <a:t> Das Gupta</a:t>
            </a:r>
            <a:r>
              <a:rPr lang="en-GB" sz="1200" b="0" i="0" kern="1200" dirty="0">
                <a:solidFill>
                  <a:schemeClr val="tx1"/>
                </a:solidFill>
                <a:effectLst/>
                <a:latin typeface="+mn-lt"/>
                <a:ea typeface="+mn-ea"/>
                <a:cs typeface="+mn-cs"/>
              </a:rPr>
              <a:t> [2014] 4 AMR 109; [2015] 7 MLJ 605; [2015] 2 CLJ 798, HC. The court held that an application to appoint an additional administrator was a “probate action” as the nature of such an application was “… </a:t>
            </a:r>
            <a:r>
              <a:rPr lang="en-GB" sz="1200" b="0" i="1" kern="1200" dirty="0">
                <a:solidFill>
                  <a:schemeClr val="tx1"/>
                </a:solidFill>
                <a:effectLst/>
                <a:latin typeface="+mn-lt"/>
                <a:ea typeface="+mn-ea"/>
                <a:cs typeface="+mn-cs"/>
              </a:rPr>
              <a:t>to alter or revoke any grant of representation</a:t>
            </a:r>
            <a:r>
              <a:rPr lang="en-GB" sz="1200" b="0" i="0" kern="1200" dirty="0">
                <a:solidFill>
                  <a:schemeClr val="tx1"/>
                </a:solidFill>
                <a:effectLst/>
                <a:latin typeface="+mn-lt"/>
                <a:ea typeface="+mn-ea"/>
                <a:cs typeface="+mn-cs"/>
              </a:rPr>
              <a:t>”. As such, the provisions of RC 2012 Order 72 r 2 read together with s 34 of the Probate and Administration Act 1959 applied in this case.</a:t>
            </a:r>
          </a:p>
          <a:p>
            <a:endParaRPr lang="en-MY" dirty="0"/>
          </a:p>
        </p:txBody>
      </p:sp>
      <p:sp>
        <p:nvSpPr>
          <p:cNvPr id="4" name="Slide Number Placeholder 3"/>
          <p:cNvSpPr>
            <a:spLocks noGrp="1"/>
          </p:cNvSpPr>
          <p:nvPr>
            <p:ph type="sldNum" sz="quarter" idx="5"/>
          </p:nvPr>
        </p:nvSpPr>
        <p:spPr/>
        <p:txBody>
          <a:bodyPr/>
          <a:lstStyle/>
          <a:p>
            <a:fld id="{BD32D4D6-4B33-4329-B7C6-40046C656C8C}" type="slidenum">
              <a:rPr lang="en-MY" smtClean="0"/>
              <a:t>8</a:t>
            </a:fld>
            <a:endParaRPr lang="en-MY"/>
          </a:p>
        </p:txBody>
      </p:sp>
    </p:spTree>
    <p:extLst>
      <p:ext uri="{BB962C8B-B14F-4D97-AF65-F5344CB8AC3E}">
        <p14:creationId xmlns:p14="http://schemas.microsoft.com/office/powerpoint/2010/main" val="2784725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 </a:t>
            </a:r>
            <a:r>
              <a:rPr lang="en-GB" dirty="0" err="1"/>
              <a:t>inforces</a:t>
            </a:r>
            <a:r>
              <a:rPr lang="en-GB" dirty="0"/>
              <a:t> s 2 PAA 1959 </a:t>
            </a:r>
          </a:p>
          <a:p>
            <a:endParaRPr lang="en-GB" dirty="0"/>
          </a:p>
          <a:p>
            <a:r>
              <a:rPr lang="en-GB" sz="1200" b="0" i="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probate</a:t>
            </a:r>
            <a:r>
              <a:rPr lang="en-GB" sz="1200" b="0" i="0" kern="1200" dirty="0">
                <a:solidFill>
                  <a:schemeClr val="tx1"/>
                </a:solidFill>
                <a:effectLst/>
                <a:latin typeface="+mn-lt"/>
                <a:ea typeface="+mn-ea"/>
                <a:cs typeface="+mn-cs"/>
              </a:rPr>
              <a:t> action"  means a cause or matter in which a petition for </a:t>
            </a:r>
            <a:r>
              <a:rPr lang="en-GB" sz="1200" b="1" i="0" kern="1200" dirty="0">
                <a:solidFill>
                  <a:schemeClr val="tx1"/>
                </a:solidFill>
                <a:effectLst/>
                <a:latin typeface="+mn-lt"/>
                <a:ea typeface="+mn-ea"/>
                <a:cs typeface="+mn-cs"/>
              </a:rPr>
              <a:t>probate</a:t>
            </a:r>
            <a:r>
              <a:rPr lang="en-GB" sz="1200" b="0" i="0" kern="1200" dirty="0">
                <a:solidFill>
                  <a:schemeClr val="tx1"/>
                </a:solidFill>
                <a:effectLst/>
                <a:latin typeface="+mn-lt"/>
                <a:ea typeface="+mn-ea"/>
                <a:cs typeface="+mn-cs"/>
              </a:rPr>
              <a:t> or </a:t>
            </a:r>
            <a:r>
              <a:rPr lang="en-GB" sz="1200" b="1" i="0" kern="1200" dirty="0">
                <a:solidFill>
                  <a:schemeClr val="tx1"/>
                </a:solidFill>
                <a:effectLst/>
                <a:latin typeface="+mn-lt"/>
                <a:ea typeface="+mn-ea"/>
                <a:cs typeface="+mn-cs"/>
              </a:rPr>
              <a:t>administration</a:t>
            </a:r>
            <a:r>
              <a:rPr lang="en-GB" sz="1200" b="0" i="0" kern="1200" dirty="0">
                <a:solidFill>
                  <a:schemeClr val="tx1"/>
                </a:solidFill>
                <a:effectLst/>
                <a:latin typeface="+mn-lt"/>
                <a:ea typeface="+mn-ea"/>
                <a:cs typeface="+mn-cs"/>
              </a:rPr>
              <a:t> is contested by any person, and includes an application to alter or revoke any grant of representation;</a:t>
            </a:r>
          </a:p>
          <a:p>
            <a:endParaRPr lang="en-GB" sz="1200" b="0" i="0" kern="1200" dirty="0">
              <a:solidFill>
                <a:schemeClr val="tx1"/>
              </a:solidFill>
              <a:effectLst/>
              <a:latin typeface="+mn-lt"/>
              <a:ea typeface="+mn-ea"/>
              <a:cs typeface="+mn-cs"/>
            </a:endParaRPr>
          </a:p>
          <a:p>
            <a:r>
              <a:rPr lang="en-GB" sz="1200" b="0" i="1" kern="1200" dirty="0" err="1">
                <a:solidFill>
                  <a:schemeClr val="tx1"/>
                </a:solidFill>
                <a:effectLst/>
                <a:latin typeface="+mn-lt"/>
                <a:ea typeface="+mn-ea"/>
                <a:cs typeface="+mn-cs"/>
              </a:rPr>
              <a:t>Debaroti</a:t>
            </a:r>
            <a:r>
              <a:rPr lang="en-GB" sz="1200" b="0" i="1" kern="1200" dirty="0">
                <a:solidFill>
                  <a:schemeClr val="tx1"/>
                </a:solidFill>
                <a:effectLst/>
                <a:latin typeface="+mn-lt"/>
                <a:ea typeface="+mn-ea"/>
                <a:cs typeface="+mn-cs"/>
              </a:rPr>
              <a:t> Das Gupta v Deb </a:t>
            </a:r>
            <a:r>
              <a:rPr lang="en-GB" sz="1200" b="0" i="1" kern="1200" dirty="0" err="1">
                <a:solidFill>
                  <a:schemeClr val="tx1"/>
                </a:solidFill>
                <a:effectLst/>
                <a:latin typeface="+mn-lt"/>
                <a:ea typeface="+mn-ea"/>
                <a:cs typeface="+mn-cs"/>
              </a:rPr>
              <a:t>Brata</a:t>
            </a:r>
            <a:r>
              <a:rPr lang="en-GB" sz="1200" b="0" i="1" kern="1200" dirty="0">
                <a:solidFill>
                  <a:schemeClr val="tx1"/>
                </a:solidFill>
                <a:effectLst/>
                <a:latin typeface="+mn-lt"/>
                <a:ea typeface="+mn-ea"/>
                <a:cs typeface="+mn-cs"/>
              </a:rPr>
              <a:t> Das Gupta</a:t>
            </a:r>
            <a:r>
              <a:rPr lang="en-GB" sz="1200" b="0" i="0" kern="1200" dirty="0">
                <a:solidFill>
                  <a:schemeClr val="tx1"/>
                </a:solidFill>
                <a:effectLst/>
                <a:latin typeface="+mn-lt"/>
                <a:ea typeface="+mn-ea"/>
                <a:cs typeface="+mn-cs"/>
              </a:rPr>
              <a:t> [2014] 4 AMR 109; [2015] 7 MLJ 605; [2015] 2 CLJ 798, HC. The court held that an application to appoint an additional administrator was a “probate action” as the nature of such an application was “… </a:t>
            </a:r>
            <a:r>
              <a:rPr lang="en-GB" sz="1200" b="0" i="1" kern="1200" dirty="0">
                <a:solidFill>
                  <a:schemeClr val="tx1"/>
                </a:solidFill>
                <a:effectLst/>
                <a:latin typeface="+mn-lt"/>
                <a:ea typeface="+mn-ea"/>
                <a:cs typeface="+mn-cs"/>
              </a:rPr>
              <a:t>to alter or revoke any grant of representation</a:t>
            </a:r>
            <a:r>
              <a:rPr lang="en-GB" sz="1200" b="0" i="0" kern="1200" dirty="0">
                <a:solidFill>
                  <a:schemeClr val="tx1"/>
                </a:solidFill>
                <a:effectLst/>
                <a:latin typeface="+mn-lt"/>
                <a:ea typeface="+mn-ea"/>
                <a:cs typeface="+mn-cs"/>
              </a:rPr>
              <a:t>”. As such, the provisions of RC 2012 Order 72 r 2 read together with s 34 of the Probate and Administration Act 1959 applied in this case.</a:t>
            </a:r>
          </a:p>
          <a:p>
            <a:endParaRPr lang="en-MY" dirty="0"/>
          </a:p>
        </p:txBody>
      </p:sp>
      <p:sp>
        <p:nvSpPr>
          <p:cNvPr id="4" name="Slide Number Placeholder 3"/>
          <p:cNvSpPr>
            <a:spLocks noGrp="1"/>
          </p:cNvSpPr>
          <p:nvPr>
            <p:ph type="sldNum" sz="quarter" idx="5"/>
          </p:nvPr>
        </p:nvSpPr>
        <p:spPr/>
        <p:txBody>
          <a:bodyPr/>
          <a:lstStyle/>
          <a:p>
            <a:fld id="{BD32D4D6-4B33-4329-B7C6-40046C656C8C}" type="slidenum">
              <a:rPr lang="en-MY" smtClean="0"/>
              <a:t>9</a:t>
            </a:fld>
            <a:endParaRPr lang="en-MY"/>
          </a:p>
        </p:txBody>
      </p:sp>
    </p:spTree>
    <p:extLst>
      <p:ext uri="{BB962C8B-B14F-4D97-AF65-F5344CB8AC3E}">
        <p14:creationId xmlns:p14="http://schemas.microsoft.com/office/powerpoint/2010/main" val="507658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u="sng" kern="1200" dirty="0">
                <a:solidFill>
                  <a:schemeClr val="tx1"/>
                </a:solidFill>
                <a:effectLst/>
                <a:latin typeface="+mn-lt"/>
                <a:ea typeface="+mn-ea"/>
                <a:cs typeface="+mn-cs"/>
              </a:rPr>
              <a:t>O. 72 ROC 2012</a:t>
            </a:r>
            <a:r>
              <a:rPr lang="en-GB" sz="1200" b="0" i="0" kern="1200" dirty="0">
                <a:solidFill>
                  <a:schemeClr val="tx1"/>
                </a:solidFill>
                <a:effectLst/>
                <a:latin typeface="+mn-lt"/>
                <a:ea typeface="+mn-ea"/>
                <a:cs typeface="+mn-cs"/>
              </a:rPr>
              <a:t> utilises the term “must” 18 times and “shall” 24 times. </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The term “may”, in contrast, only makes an appearance 22 times.</a:t>
            </a:r>
          </a:p>
          <a:p>
            <a:pPr fontAlgn="base"/>
            <a:r>
              <a:rPr lang="en-GB" sz="1200" b="0" i="0" kern="1200" dirty="0">
                <a:solidFill>
                  <a:schemeClr val="tx1"/>
                </a:solidFill>
                <a:effectLst/>
                <a:latin typeface="+mn-lt"/>
                <a:ea typeface="+mn-ea"/>
                <a:cs typeface="+mn-cs"/>
              </a:rPr>
              <a:t>In contrast, </a:t>
            </a:r>
            <a:r>
              <a:rPr lang="en-GB" sz="1200" b="0" i="0" u="sng" kern="1200" dirty="0">
                <a:solidFill>
                  <a:schemeClr val="tx1"/>
                </a:solidFill>
                <a:effectLst/>
                <a:latin typeface="+mn-lt"/>
                <a:ea typeface="+mn-ea"/>
                <a:cs typeface="+mn-cs"/>
              </a:rPr>
              <a:t>non</a:t>
            </a:r>
            <a:r>
              <a:rPr lang="en-GB" sz="1200" b="0" i="0" kern="1200" dirty="0">
                <a:solidFill>
                  <a:schemeClr val="tx1"/>
                </a:solidFill>
                <a:effectLst/>
                <a:latin typeface="+mn-lt"/>
                <a:ea typeface="+mn-ea"/>
                <a:cs typeface="+mn-cs"/>
              </a:rPr>
              <a:t>-contentious probate proceedings under </a:t>
            </a:r>
            <a:r>
              <a:rPr lang="en-GB" sz="1200" b="0" i="0" u="sng" kern="1200" dirty="0">
                <a:solidFill>
                  <a:schemeClr val="tx1"/>
                </a:solidFill>
                <a:effectLst/>
                <a:latin typeface="+mn-lt"/>
                <a:ea typeface="+mn-ea"/>
                <a:cs typeface="+mn-cs"/>
              </a:rPr>
              <a:t>O. 71 ROC 2012</a:t>
            </a:r>
            <a:r>
              <a:rPr lang="en-GB" sz="1200" b="0" i="0" kern="1200" dirty="0">
                <a:solidFill>
                  <a:schemeClr val="tx1"/>
                </a:solidFill>
                <a:effectLst/>
                <a:latin typeface="+mn-lt"/>
                <a:ea typeface="+mn-ea"/>
                <a:cs typeface="+mn-cs"/>
              </a:rPr>
              <a:t> only do not utilise the term “must” at all, preferring instead the discretionary term “may”, which sees 117 appearances.</a:t>
            </a:r>
          </a:p>
          <a:p>
            <a:endParaRPr lang="en-MY" dirty="0"/>
          </a:p>
          <a:p>
            <a:pPr fontAlgn="base"/>
            <a:r>
              <a:rPr lang="en-GB" sz="1200" b="0" i="0" kern="1200" dirty="0">
                <a:solidFill>
                  <a:schemeClr val="tx1"/>
                </a:solidFill>
                <a:effectLst/>
                <a:latin typeface="+mn-lt"/>
                <a:ea typeface="+mn-ea"/>
                <a:cs typeface="+mn-cs"/>
              </a:rPr>
              <a:t>In </a:t>
            </a:r>
            <a:r>
              <a:rPr lang="en-GB" sz="1200" b="1" i="0" u="sng" kern="1200" dirty="0">
                <a:solidFill>
                  <a:schemeClr val="tx1"/>
                </a:solidFill>
                <a:effectLst/>
                <a:latin typeface="+mn-lt"/>
                <a:ea typeface="+mn-ea"/>
                <a:cs typeface="+mn-cs"/>
              </a:rPr>
              <a:t>Dr </a:t>
            </a:r>
            <a:r>
              <a:rPr lang="en-GB" sz="1200" b="1" i="0" u="sng" kern="1200" dirty="0" err="1">
                <a:solidFill>
                  <a:schemeClr val="tx1"/>
                </a:solidFill>
                <a:effectLst/>
                <a:latin typeface="+mn-lt"/>
                <a:ea typeface="+mn-ea"/>
                <a:cs typeface="+mn-cs"/>
              </a:rPr>
              <a:t>Shanmuganathan</a:t>
            </a:r>
            <a:r>
              <a:rPr lang="en-GB" sz="1200" b="1" i="0" u="sng" kern="1200" dirty="0">
                <a:solidFill>
                  <a:schemeClr val="tx1"/>
                </a:solidFill>
                <a:effectLst/>
                <a:latin typeface="+mn-lt"/>
                <a:ea typeface="+mn-ea"/>
                <a:cs typeface="+mn-cs"/>
              </a:rPr>
              <a:t> v </a:t>
            </a:r>
            <a:r>
              <a:rPr lang="en-GB" sz="1200" b="1" i="0" u="sng" kern="1200" dirty="0" err="1">
                <a:solidFill>
                  <a:schemeClr val="tx1"/>
                </a:solidFill>
                <a:effectLst/>
                <a:latin typeface="+mn-lt"/>
                <a:ea typeface="+mn-ea"/>
                <a:cs typeface="+mn-cs"/>
              </a:rPr>
              <a:t>Periasamy</a:t>
            </a:r>
            <a:r>
              <a:rPr lang="en-GB" sz="1200" b="1" i="0" u="sng" kern="1200" dirty="0">
                <a:solidFill>
                  <a:schemeClr val="tx1"/>
                </a:solidFill>
                <a:effectLst/>
                <a:latin typeface="+mn-lt"/>
                <a:ea typeface="+mn-ea"/>
                <a:cs typeface="+mn-cs"/>
              </a:rPr>
              <a:t> </a:t>
            </a:r>
            <a:r>
              <a:rPr lang="en-GB" sz="1200" b="1" i="0" u="sng" kern="1200" dirty="0" err="1">
                <a:solidFill>
                  <a:schemeClr val="tx1"/>
                </a:solidFill>
                <a:effectLst/>
                <a:latin typeface="+mn-lt"/>
                <a:ea typeface="+mn-ea"/>
                <a:cs typeface="+mn-cs"/>
              </a:rPr>
              <a:t>Sithambaram</a:t>
            </a:r>
            <a:r>
              <a:rPr lang="en-GB" sz="1200" b="1" i="0" u="sng" kern="1200" dirty="0">
                <a:solidFill>
                  <a:schemeClr val="tx1"/>
                </a:solidFill>
                <a:effectLst/>
                <a:latin typeface="+mn-lt"/>
                <a:ea typeface="+mn-ea"/>
                <a:cs typeface="+mn-cs"/>
              </a:rPr>
              <a:t> [1997] 3 MLJ 61</a:t>
            </a:r>
            <a:r>
              <a:rPr lang="en-GB" sz="1200" b="0" i="0" kern="1200" dirty="0">
                <a:solidFill>
                  <a:schemeClr val="tx1"/>
                </a:solidFill>
                <a:effectLst/>
                <a:latin typeface="+mn-lt"/>
                <a:ea typeface="+mn-ea"/>
                <a:cs typeface="+mn-cs"/>
              </a:rPr>
              <a:t>, the Federal Court emphasised that </a:t>
            </a:r>
            <a:r>
              <a:rPr lang="en-GB" sz="1200" b="0" i="0" u="sng" kern="1200" dirty="0">
                <a:solidFill>
                  <a:schemeClr val="tx1"/>
                </a:solidFill>
                <a:effectLst/>
                <a:latin typeface="+mn-lt"/>
                <a:ea typeface="+mn-ea"/>
                <a:cs typeface="+mn-cs"/>
              </a:rPr>
              <a:t>O. 72 RHC 1980</a:t>
            </a:r>
            <a:r>
              <a:rPr lang="en-GB" sz="1200" b="0" i="0" kern="1200" dirty="0">
                <a:solidFill>
                  <a:schemeClr val="tx1"/>
                </a:solidFill>
                <a:effectLst/>
                <a:latin typeface="+mn-lt"/>
                <a:ea typeface="+mn-ea"/>
                <a:cs typeface="+mn-cs"/>
              </a:rPr>
              <a:t> (which is </a:t>
            </a:r>
            <a:r>
              <a:rPr lang="en-GB" sz="1200" b="0" i="1" kern="1200" dirty="0">
                <a:solidFill>
                  <a:schemeClr val="tx1"/>
                </a:solidFill>
                <a:effectLst/>
                <a:latin typeface="+mn-lt"/>
                <a:ea typeface="+mn-ea"/>
                <a:cs typeface="+mn-cs"/>
              </a:rPr>
              <a:t>in </a:t>
            </a:r>
            <a:r>
              <a:rPr lang="en-GB" sz="1200" b="0" i="1" kern="1200" dirty="0" err="1">
                <a:solidFill>
                  <a:schemeClr val="tx1"/>
                </a:solidFill>
                <a:effectLst/>
                <a:latin typeface="+mn-lt"/>
                <a:ea typeface="+mn-ea"/>
                <a:cs typeface="+mn-cs"/>
              </a:rPr>
              <a:t>pari</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materia</a:t>
            </a:r>
            <a:r>
              <a:rPr lang="en-GB" sz="1200" b="0" i="0" kern="1200" dirty="0">
                <a:solidFill>
                  <a:schemeClr val="tx1"/>
                </a:solidFill>
                <a:effectLst/>
                <a:latin typeface="+mn-lt"/>
                <a:ea typeface="+mn-ea"/>
                <a:cs typeface="+mn-cs"/>
              </a:rPr>
              <a:t> with </a:t>
            </a:r>
            <a:r>
              <a:rPr lang="en-GB" sz="1200" b="0" i="0" u="sng" kern="1200" dirty="0">
                <a:solidFill>
                  <a:schemeClr val="tx1"/>
                </a:solidFill>
                <a:effectLst/>
                <a:latin typeface="+mn-lt"/>
                <a:ea typeface="+mn-ea"/>
                <a:cs typeface="+mn-cs"/>
              </a:rPr>
              <a:t>O. 72 ROC 2012</a:t>
            </a:r>
            <a:r>
              <a:rPr lang="en-GB" sz="1200" b="0" i="0" kern="1200" dirty="0">
                <a:solidFill>
                  <a:schemeClr val="tx1"/>
                </a:solidFill>
                <a:effectLst/>
                <a:latin typeface="+mn-lt"/>
                <a:ea typeface="+mn-ea"/>
                <a:cs typeface="+mn-cs"/>
              </a:rPr>
              <a:t>) is to be complied with:</a:t>
            </a:r>
          </a:p>
          <a:p>
            <a:pPr fontAlgn="base"/>
            <a:r>
              <a:rPr lang="en-GB" i="0" u="sng" dirty="0">
                <a:effectLst/>
              </a:rPr>
              <a:t>Orders 71 and 72 of the Rules of the High Court 1980 ('the RHC') provide for the conduct respectively of both non-contentious and contentious probate proceedings.</a:t>
            </a:r>
            <a:r>
              <a:rPr lang="en-GB" i="0" dirty="0">
                <a:effectLst/>
              </a:rPr>
              <a:t>… After the caveat was lodged and the citation was served, the defendant ought to have taken immediate steps to propound the will so that the sole issue could have been resolved without delay. Failure to do so and his other acts necessitated the number of suits being filed between the same parties. </a:t>
            </a:r>
            <a:r>
              <a:rPr lang="en-GB" dirty="0"/>
              <a:t> </a:t>
            </a:r>
            <a:r>
              <a:rPr lang="en-GB" i="0" u="sng" dirty="0">
                <a:effectLst/>
              </a:rPr>
              <a:t>In these circumstances, it is strange that the RHC were not strictly adhered to. But what is seen here is an intolerable and unhealthy situation. Solicitors, being officers of the court, should assist the courts in controlling and preventing multiplicity of proceedings of this nature, especially when there are clear rules available for the prosecution of civil proceedings of this nature where the sole issue was crystal </a:t>
            </a:r>
            <a:r>
              <a:rPr lang="en-GB" i="0" u="sng" dirty="0" err="1">
                <a:effectLst/>
              </a:rPr>
              <a:t>clear.</a:t>
            </a:r>
            <a:r>
              <a:rPr lang="en-GB" sz="1200" b="0" i="0" kern="1200" dirty="0" err="1">
                <a:solidFill>
                  <a:schemeClr val="tx1"/>
                </a:solidFill>
                <a:effectLst/>
                <a:latin typeface="+mn-lt"/>
                <a:ea typeface="+mn-ea"/>
                <a:cs typeface="+mn-cs"/>
              </a:rPr>
              <a:t>Likewise</a:t>
            </a:r>
            <a:r>
              <a:rPr lang="en-GB" sz="1200" b="0" i="0" kern="1200" dirty="0">
                <a:solidFill>
                  <a:schemeClr val="tx1"/>
                </a:solidFill>
                <a:effectLst/>
                <a:latin typeface="+mn-lt"/>
                <a:ea typeface="+mn-ea"/>
                <a:cs typeface="+mn-cs"/>
              </a:rPr>
              <a:t> in </a:t>
            </a:r>
            <a:r>
              <a:rPr lang="en-GB" sz="1200" b="1" i="0" u="sng" kern="1200" dirty="0" err="1">
                <a:solidFill>
                  <a:schemeClr val="tx1"/>
                </a:solidFill>
                <a:effectLst/>
                <a:latin typeface="+mn-lt"/>
                <a:ea typeface="+mn-ea"/>
                <a:cs typeface="+mn-cs"/>
              </a:rPr>
              <a:t>Sivanendran</a:t>
            </a:r>
            <a:r>
              <a:rPr lang="en-GB" sz="1200" b="1" i="0" u="sng" kern="1200" dirty="0">
                <a:solidFill>
                  <a:schemeClr val="tx1"/>
                </a:solidFill>
                <a:effectLst/>
                <a:latin typeface="+mn-lt"/>
                <a:ea typeface="+mn-ea"/>
                <a:cs typeface="+mn-cs"/>
              </a:rPr>
              <a:t> </a:t>
            </a:r>
            <a:r>
              <a:rPr lang="en-GB" sz="1200" b="1" i="0" u="sng" kern="1200" dirty="0" err="1">
                <a:solidFill>
                  <a:schemeClr val="tx1"/>
                </a:solidFill>
                <a:effectLst/>
                <a:latin typeface="+mn-lt"/>
                <a:ea typeface="+mn-ea"/>
                <a:cs typeface="+mn-cs"/>
              </a:rPr>
              <a:t>Markandoo</a:t>
            </a:r>
            <a:r>
              <a:rPr lang="en-GB" sz="1200" b="1" i="0" u="sng" kern="1200" dirty="0">
                <a:solidFill>
                  <a:schemeClr val="tx1"/>
                </a:solidFill>
                <a:effectLst/>
                <a:latin typeface="+mn-lt"/>
                <a:ea typeface="+mn-ea"/>
                <a:cs typeface="+mn-cs"/>
              </a:rPr>
              <a:t> v Dr Mahendran </a:t>
            </a:r>
            <a:r>
              <a:rPr lang="en-GB" sz="1200" b="1" i="0" u="sng" kern="1200" dirty="0" err="1">
                <a:solidFill>
                  <a:schemeClr val="tx1"/>
                </a:solidFill>
                <a:effectLst/>
                <a:latin typeface="+mn-lt"/>
                <a:ea typeface="+mn-ea"/>
                <a:cs typeface="+mn-cs"/>
              </a:rPr>
              <a:t>Markandoo</a:t>
            </a:r>
            <a:r>
              <a:rPr lang="en-GB" sz="1200" b="1" i="0" u="sng" kern="1200" dirty="0">
                <a:solidFill>
                  <a:schemeClr val="tx1"/>
                </a:solidFill>
                <a:effectLst/>
                <a:latin typeface="+mn-lt"/>
                <a:ea typeface="+mn-ea"/>
                <a:cs typeface="+mn-cs"/>
              </a:rPr>
              <a:t> [1988] 2 MLJ 169</a:t>
            </a:r>
            <a:r>
              <a:rPr lang="en-GB" sz="1200" b="0" i="0" kern="1200" dirty="0">
                <a:solidFill>
                  <a:schemeClr val="tx1"/>
                </a:solidFill>
                <a:effectLst/>
                <a:latin typeface="+mn-lt"/>
                <a:ea typeface="+mn-ea"/>
                <a:cs typeface="+mn-cs"/>
              </a:rPr>
              <a:t>, the Federal Court “</a:t>
            </a:r>
            <a:r>
              <a:rPr lang="en-GB" sz="1200" b="0" i="1" kern="1200" dirty="0">
                <a:solidFill>
                  <a:schemeClr val="tx1"/>
                </a:solidFill>
                <a:effectLst/>
                <a:latin typeface="+mn-lt"/>
                <a:ea typeface="+mn-ea"/>
                <a:cs typeface="+mn-cs"/>
              </a:rPr>
              <a:t>emphasise</a:t>
            </a:r>
            <a:r>
              <a:rPr lang="en-GB" sz="1200" b="0" i="0" kern="1200" dirty="0">
                <a:solidFill>
                  <a:schemeClr val="tx1"/>
                </a:solidFill>
                <a:effectLst/>
                <a:latin typeface="+mn-lt"/>
                <a:ea typeface="+mn-ea"/>
                <a:cs typeface="+mn-cs"/>
              </a:rPr>
              <a:t>[d] </a:t>
            </a:r>
            <a:r>
              <a:rPr lang="en-GB" sz="1200" b="0" i="1" kern="1200" dirty="0">
                <a:solidFill>
                  <a:schemeClr val="tx1"/>
                </a:solidFill>
                <a:effectLst/>
                <a:latin typeface="+mn-lt"/>
                <a:ea typeface="+mn-ea"/>
                <a:cs typeface="+mn-cs"/>
              </a:rPr>
              <a:t>that probate actions, whether contentious or non-contentious, should comply with Order 71 and Order 72 of the </a:t>
            </a:r>
            <a:r>
              <a:rPr lang="en-GB" sz="1200" b="0" i="1" u="none" strike="noStrike" kern="1200" dirty="0">
                <a:solidFill>
                  <a:schemeClr val="tx1"/>
                </a:solidFill>
                <a:effectLst/>
                <a:latin typeface="+mn-lt"/>
                <a:ea typeface="+mn-ea"/>
                <a:cs typeface="+mn-cs"/>
                <a:hlinkClick r:id="rId3"/>
              </a:rPr>
              <a:t>Rules of the High Court 1980</a:t>
            </a:r>
            <a:r>
              <a:rPr lang="en-GB" sz="1200" b="0" i="1" kern="1200" dirty="0">
                <a:solidFill>
                  <a:schemeClr val="tx1"/>
                </a:solidFill>
                <a:effectLst/>
                <a:latin typeface="+mn-lt"/>
                <a:ea typeface="+mn-ea"/>
                <a:cs typeface="+mn-cs"/>
              </a:rPr>
              <a:t>.”</a:t>
            </a:r>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In </a:t>
            </a:r>
            <a:r>
              <a:rPr lang="en-GB" sz="1200" b="1" i="0" u="sng" kern="1200" dirty="0" err="1">
                <a:solidFill>
                  <a:schemeClr val="tx1"/>
                </a:solidFill>
                <a:effectLst/>
                <a:latin typeface="+mn-lt"/>
                <a:ea typeface="+mn-ea"/>
                <a:cs typeface="+mn-cs"/>
              </a:rPr>
              <a:t>Priyakumary</a:t>
            </a:r>
            <a:r>
              <a:rPr lang="en-GB" sz="1200" b="1" i="0" u="sng" kern="1200" dirty="0">
                <a:solidFill>
                  <a:schemeClr val="tx1"/>
                </a:solidFill>
                <a:effectLst/>
                <a:latin typeface="+mn-lt"/>
                <a:ea typeface="+mn-ea"/>
                <a:cs typeface="+mn-cs"/>
              </a:rPr>
              <a:t> </a:t>
            </a:r>
            <a:r>
              <a:rPr lang="en-GB" sz="1200" b="1" i="0" u="sng" kern="1200" dirty="0" err="1">
                <a:solidFill>
                  <a:schemeClr val="tx1"/>
                </a:solidFill>
                <a:effectLst/>
                <a:latin typeface="+mn-lt"/>
                <a:ea typeface="+mn-ea"/>
                <a:cs typeface="+mn-cs"/>
              </a:rPr>
              <a:t>Muthucumaru</a:t>
            </a:r>
            <a:r>
              <a:rPr lang="en-GB" sz="1200" b="1" i="0" u="sng" kern="1200" dirty="0">
                <a:solidFill>
                  <a:schemeClr val="tx1"/>
                </a:solidFill>
                <a:effectLst/>
                <a:latin typeface="+mn-lt"/>
                <a:ea typeface="+mn-ea"/>
                <a:cs typeface="+mn-cs"/>
              </a:rPr>
              <a:t> v </a:t>
            </a:r>
            <a:r>
              <a:rPr lang="en-GB" sz="1200" b="1" i="0" u="sng" kern="1200" dirty="0" err="1">
                <a:solidFill>
                  <a:schemeClr val="tx1"/>
                </a:solidFill>
                <a:effectLst/>
                <a:latin typeface="+mn-lt"/>
                <a:ea typeface="+mn-ea"/>
                <a:cs typeface="+mn-cs"/>
              </a:rPr>
              <a:t>Gunasingam</a:t>
            </a:r>
            <a:r>
              <a:rPr lang="en-GB" sz="1200" b="1" i="0" u="sng" kern="1200" dirty="0">
                <a:solidFill>
                  <a:schemeClr val="tx1"/>
                </a:solidFill>
                <a:effectLst/>
                <a:latin typeface="+mn-lt"/>
                <a:ea typeface="+mn-ea"/>
                <a:cs typeface="+mn-cs"/>
              </a:rPr>
              <a:t> </a:t>
            </a:r>
            <a:r>
              <a:rPr lang="en-GB" sz="1200" b="1" i="0" u="sng" kern="1200" dirty="0" err="1">
                <a:solidFill>
                  <a:schemeClr val="tx1"/>
                </a:solidFill>
                <a:effectLst/>
                <a:latin typeface="+mn-lt"/>
                <a:ea typeface="+mn-ea"/>
                <a:cs typeface="+mn-cs"/>
              </a:rPr>
              <a:t>Ramasingam</a:t>
            </a:r>
            <a:r>
              <a:rPr lang="en-GB" sz="1200" b="1" i="0" u="sng" kern="1200" dirty="0">
                <a:solidFill>
                  <a:schemeClr val="tx1"/>
                </a:solidFill>
                <a:effectLst/>
                <a:latin typeface="+mn-lt"/>
                <a:ea typeface="+mn-ea"/>
                <a:cs typeface="+mn-cs"/>
              </a:rPr>
              <a:t> [2006] 5 MLJ 511</a:t>
            </a:r>
            <a:r>
              <a:rPr lang="en-GB" sz="1200" b="0" i="0" kern="1200" dirty="0">
                <a:solidFill>
                  <a:schemeClr val="tx1"/>
                </a:solidFill>
                <a:effectLst/>
                <a:latin typeface="+mn-lt"/>
                <a:ea typeface="+mn-ea"/>
                <a:cs typeface="+mn-cs"/>
              </a:rPr>
              <a:t>, the Court of Appeal affirmed that </a:t>
            </a:r>
            <a:r>
              <a:rPr lang="en-GB" sz="1200" b="0" i="0" u="sng" kern="1200" dirty="0">
                <a:solidFill>
                  <a:schemeClr val="tx1"/>
                </a:solidFill>
                <a:effectLst/>
                <a:latin typeface="+mn-lt"/>
                <a:ea typeface="+mn-ea"/>
                <a:cs typeface="+mn-cs"/>
              </a:rPr>
              <a:t>O. 72</a:t>
            </a:r>
            <a:r>
              <a:rPr lang="en-GB" sz="1200" b="0" i="0" kern="1200" dirty="0">
                <a:solidFill>
                  <a:schemeClr val="tx1"/>
                </a:solidFill>
                <a:effectLst/>
                <a:latin typeface="+mn-lt"/>
                <a:ea typeface="+mn-ea"/>
                <a:cs typeface="+mn-cs"/>
              </a:rPr>
              <a:t> must be complied with:</a:t>
            </a:r>
          </a:p>
          <a:p>
            <a:pPr fontAlgn="base"/>
            <a:r>
              <a:rPr lang="en-GB" i="0" dirty="0">
                <a:effectLst/>
              </a:rPr>
              <a:t>[13] For the present case, it must be noted that it involves the respondent's intended application to revoke the grant of the letter of administration in respect of the estate of the deceased which was granted to the appellants on 1 August 2003. By virtue of the definition of the words 'probate action' under O 72 r 1(2) of the RHC that proceeding is a probate action. It is a contentious probate proceeding as defined thereunder. </a:t>
            </a:r>
            <a:r>
              <a:rPr lang="en-GB" dirty="0"/>
              <a:t> </a:t>
            </a:r>
            <a:r>
              <a:rPr lang="en-GB" i="0" u="sng" dirty="0">
                <a:effectLst/>
              </a:rPr>
              <a:t>Therefore, for the purpose of the action contemplated by the respondent against the appellants in this case the applicable rules are O 72, not O 71 of the RHC. A probate action under O 72 r 2(1) of the RHC must be begin by writ and the writ must be issued out of the Registry. In the present case, the respondent is found to have lodged a caveat in the High Court on 7 October 2003, well after the appellants had obtained the letters of administration of the estate of the deceased on 1 August 2003. In our view, the procedure adopted by the respondent in this case by filing the caveat to challenge the granting of the letters of administration of the estate of the deceased to the appellants is wrong in </a:t>
            </a:r>
            <a:r>
              <a:rPr lang="en-GB" i="0" u="sng" dirty="0" err="1">
                <a:effectLst/>
              </a:rPr>
              <a:t>law.</a:t>
            </a:r>
            <a:r>
              <a:rPr lang="en-GB" sz="1200" b="0" i="0" kern="1200" dirty="0" err="1">
                <a:solidFill>
                  <a:schemeClr val="tx1"/>
                </a:solidFill>
                <a:effectLst/>
                <a:latin typeface="+mn-lt"/>
                <a:ea typeface="+mn-ea"/>
                <a:cs typeface="+mn-cs"/>
              </a:rPr>
              <a:t>Refer</a:t>
            </a:r>
            <a:r>
              <a:rPr lang="en-GB" sz="1200" b="0" i="0" kern="1200" dirty="0">
                <a:solidFill>
                  <a:schemeClr val="tx1"/>
                </a:solidFill>
                <a:effectLst/>
                <a:latin typeface="+mn-lt"/>
                <a:ea typeface="+mn-ea"/>
                <a:cs typeface="+mn-cs"/>
              </a:rPr>
              <a:t> further:</a:t>
            </a:r>
          </a:p>
          <a:p>
            <a:pPr fontAlgn="base"/>
            <a:r>
              <a:rPr lang="en-GB" sz="1200" b="1" i="0" u="sng" kern="1200" dirty="0">
                <a:solidFill>
                  <a:schemeClr val="tx1"/>
                </a:solidFill>
                <a:effectLst/>
                <a:latin typeface="+mn-lt"/>
                <a:ea typeface="+mn-ea"/>
                <a:cs typeface="+mn-cs"/>
              </a:rPr>
              <a:t>Yap Teck </a:t>
            </a:r>
            <a:r>
              <a:rPr lang="en-GB" sz="1200" b="1" i="0" u="sng" kern="1200" dirty="0" err="1">
                <a:solidFill>
                  <a:schemeClr val="tx1"/>
                </a:solidFill>
                <a:effectLst/>
                <a:latin typeface="+mn-lt"/>
                <a:ea typeface="+mn-ea"/>
                <a:cs typeface="+mn-cs"/>
              </a:rPr>
              <a:t>Ngian</a:t>
            </a:r>
            <a:r>
              <a:rPr lang="en-GB" sz="1200" b="1" i="0" u="sng" kern="1200" dirty="0">
                <a:solidFill>
                  <a:schemeClr val="tx1"/>
                </a:solidFill>
                <a:effectLst/>
                <a:latin typeface="+mn-lt"/>
                <a:ea typeface="+mn-ea"/>
                <a:cs typeface="+mn-cs"/>
              </a:rPr>
              <a:t> v Yap Hong Lang [2007] 5 MLJ 756 (FC)</a:t>
            </a:r>
            <a:endParaRPr lang="en-GB" sz="1200" b="0" i="0" kern="1200" dirty="0">
              <a:solidFill>
                <a:schemeClr val="tx1"/>
              </a:solidFill>
              <a:effectLst/>
              <a:latin typeface="+mn-lt"/>
              <a:ea typeface="+mn-ea"/>
              <a:cs typeface="+mn-cs"/>
            </a:endParaRPr>
          </a:p>
          <a:p>
            <a:pPr fontAlgn="base"/>
            <a:r>
              <a:rPr lang="en-GB" i="0" dirty="0">
                <a:effectLst/>
              </a:rPr>
              <a:t>[6] </a:t>
            </a:r>
            <a:r>
              <a:rPr lang="en-GB" dirty="0"/>
              <a:t> </a:t>
            </a:r>
            <a:r>
              <a:rPr lang="en-GB" i="0" u="sng" dirty="0">
                <a:effectLst/>
              </a:rPr>
              <a:t>Thus, it is clear from the above provisions that before any person can file a writ for the revocation of the grant of a letter of administration, a citation against the person to whom the letter was granted must be issued to him requiring him to bring into and leave at the court registry the letter of administration (O 72 r 7). The citation must be settled by the court before it is issued (O 72 r 8(1)). Before a citation is issued pursuant to O 72 r 7 an affidavit verifying the statements of fact to be made in the citation must be sworn by the person applying for the citation to be issued (O 72 r 8(2)) and that the citation must be served personally on the </a:t>
            </a:r>
            <a:r>
              <a:rPr lang="en-GB" i="0" u="sng" dirty="0" err="1">
                <a:effectLst/>
              </a:rPr>
              <a:t>citee</a:t>
            </a:r>
            <a:r>
              <a:rPr lang="en-GB" i="0" u="sng" dirty="0">
                <a:effectLst/>
              </a:rPr>
              <a:t> which the </a:t>
            </a:r>
            <a:r>
              <a:rPr lang="en-GB" i="0" u="sng" dirty="0" err="1">
                <a:effectLst/>
              </a:rPr>
              <a:t>citors</a:t>
            </a:r>
            <a:r>
              <a:rPr lang="en-GB" i="0" u="sng" dirty="0">
                <a:effectLst/>
              </a:rPr>
              <a:t> did in the present case.</a:t>
            </a:r>
            <a:r>
              <a:rPr lang="en-GB" dirty="0"/>
              <a:t> </a:t>
            </a:r>
            <a:r>
              <a:rPr lang="en-GB" i="0" dirty="0">
                <a:effectLst/>
              </a:rPr>
              <a:t> In the Administration of Estates Handbook, </a:t>
            </a:r>
            <a:r>
              <a:rPr lang="en-GB" i="0" dirty="0" err="1">
                <a:effectLst/>
              </a:rPr>
              <a:t>Kanesh</a:t>
            </a:r>
            <a:r>
              <a:rPr lang="en-GB" i="0" dirty="0">
                <a:effectLst/>
              </a:rPr>
              <a:t> </a:t>
            </a:r>
            <a:r>
              <a:rPr lang="en-GB" i="0" dirty="0" err="1">
                <a:effectLst/>
              </a:rPr>
              <a:t>Sundrum</a:t>
            </a:r>
            <a:r>
              <a:rPr lang="en-GB" i="0" dirty="0">
                <a:effectLst/>
              </a:rPr>
              <a:t> states at p 187 para 192: Every probate action must be begun by writ issued out of the Registry of the High Court. The writ must be endorsed with a statement of the nature of the interest of the plaintiff and of the defendant in the estate of the deceased. A writ beginning an action for the revocation of probate or administration can only be issued after a citation to bring in grant has been issued or the probate or letters of administration has been lodged in the said registry. (Emphasis added.) …[9] </a:t>
            </a:r>
            <a:r>
              <a:rPr lang="en-GB" dirty="0"/>
              <a:t> </a:t>
            </a:r>
            <a:r>
              <a:rPr lang="en-GB" i="0" u="sng" dirty="0">
                <a:effectLst/>
              </a:rPr>
              <a:t>Likewise, O 72 r 8(2) provides for the manner of applying for a citation by way of an affidavit in contentious probate proceedings. Considering that the manner of application is specifically provided for in the RHC, it is only proper that the r 8(2) procedure is to be complied with as after all, the RHC are made to be obeyed (see </a:t>
            </a:r>
            <a:r>
              <a:rPr lang="en-GB" u="sng" dirty="0">
                <a:effectLst/>
              </a:rPr>
              <a:t>Ratnam v </a:t>
            </a:r>
            <a:r>
              <a:rPr lang="en-GB" u="sng" dirty="0" err="1">
                <a:effectLst/>
              </a:rPr>
              <a:t>Cumarasamy</a:t>
            </a:r>
            <a:r>
              <a:rPr lang="en-GB" u="sng" dirty="0">
                <a:effectLst/>
              </a:rPr>
              <a:t> &amp; Anor</a:t>
            </a:r>
            <a:r>
              <a:rPr lang="en-GB" dirty="0"/>
              <a:t> </a:t>
            </a:r>
            <a:r>
              <a:rPr lang="en-GB" sz="1200" b="0" i="0" u="none" strike="noStrike" kern="1200" dirty="0">
                <a:solidFill>
                  <a:schemeClr val="tx1"/>
                </a:solidFill>
                <a:effectLst/>
                <a:latin typeface="+mn-lt"/>
                <a:ea typeface="+mn-ea"/>
                <a:cs typeface="+mn-cs"/>
                <a:hlinkClick r:id="rId4"/>
              </a:rPr>
              <a:t> [1965] 1 MLJ 228</a:t>
            </a:r>
            <a:r>
              <a:rPr lang="en-GB" dirty="0"/>
              <a:t> </a:t>
            </a:r>
            <a:r>
              <a:rPr lang="en-GB" i="0" u="sng" dirty="0">
                <a:effectLst/>
              </a:rPr>
              <a:t> (PC)).</a:t>
            </a:r>
            <a:r>
              <a:rPr lang="en-GB" sz="1200" b="1" i="0" u="sng" kern="1200" dirty="0">
                <a:solidFill>
                  <a:schemeClr val="tx1"/>
                </a:solidFill>
                <a:effectLst/>
                <a:latin typeface="+mn-lt"/>
                <a:ea typeface="+mn-ea"/>
                <a:cs typeface="+mn-cs"/>
              </a:rPr>
              <a:t>Yap Teck </a:t>
            </a:r>
            <a:r>
              <a:rPr lang="en-GB" sz="1200" b="1" i="0" u="sng" kern="1200" dirty="0" err="1">
                <a:solidFill>
                  <a:schemeClr val="tx1"/>
                </a:solidFill>
                <a:effectLst/>
                <a:latin typeface="+mn-lt"/>
                <a:ea typeface="+mn-ea"/>
                <a:cs typeface="+mn-cs"/>
              </a:rPr>
              <a:t>Ngian</a:t>
            </a:r>
            <a:r>
              <a:rPr lang="en-GB" sz="1200" b="1" i="0" u="sng" kern="1200" dirty="0">
                <a:solidFill>
                  <a:schemeClr val="tx1"/>
                </a:solidFill>
                <a:effectLst/>
                <a:latin typeface="+mn-lt"/>
                <a:ea typeface="+mn-ea"/>
                <a:cs typeface="+mn-cs"/>
              </a:rPr>
              <a:t> v Yap Hong Lang [2006] 6 MLJ 507 (COA)</a:t>
            </a:r>
            <a:endParaRPr lang="en-GB" sz="1200" b="0" i="0" kern="1200" dirty="0">
              <a:solidFill>
                <a:schemeClr val="tx1"/>
              </a:solidFill>
              <a:effectLst/>
              <a:latin typeface="+mn-lt"/>
              <a:ea typeface="+mn-ea"/>
              <a:cs typeface="+mn-cs"/>
            </a:endParaRPr>
          </a:p>
          <a:p>
            <a:pPr fontAlgn="base"/>
            <a:r>
              <a:rPr lang="en-GB" sz="1200" b="1" i="0" u="sng" kern="1200" dirty="0">
                <a:solidFill>
                  <a:schemeClr val="tx1"/>
                </a:solidFill>
                <a:effectLst/>
                <a:latin typeface="+mn-lt"/>
                <a:ea typeface="+mn-ea"/>
                <a:cs typeface="+mn-cs"/>
              </a:rPr>
              <a:t>Re Yap Hong Kai [2002] 5 MLJ 189 (HC)</a:t>
            </a:r>
            <a:endParaRPr lang="en-GB" sz="1200" b="0" i="0" kern="1200" dirty="0">
              <a:solidFill>
                <a:schemeClr val="tx1"/>
              </a:solidFill>
              <a:effectLst/>
              <a:latin typeface="+mn-lt"/>
              <a:ea typeface="+mn-ea"/>
              <a:cs typeface="+mn-cs"/>
            </a:endParaRPr>
          </a:p>
          <a:p>
            <a:pPr fontAlgn="base"/>
            <a:r>
              <a:rPr lang="en-GB" sz="1200" b="1" i="0" u="sng" kern="1200" dirty="0" err="1">
                <a:solidFill>
                  <a:schemeClr val="tx1"/>
                </a:solidFill>
                <a:effectLst/>
                <a:latin typeface="+mn-lt"/>
                <a:ea typeface="+mn-ea"/>
                <a:cs typeface="+mn-cs"/>
              </a:rPr>
              <a:t>Neoh</a:t>
            </a:r>
            <a:r>
              <a:rPr lang="en-GB" sz="1200" b="1" i="0" u="sng" kern="1200" dirty="0">
                <a:solidFill>
                  <a:schemeClr val="tx1"/>
                </a:solidFill>
                <a:effectLst/>
                <a:latin typeface="+mn-lt"/>
                <a:ea typeface="+mn-ea"/>
                <a:cs typeface="+mn-cs"/>
              </a:rPr>
              <a:t> Ah Yan v Ong Len Choo [2008] 7 MLJ 151</a:t>
            </a:r>
            <a:endParaRPr lang="en-GB" sz="1200" b="0" i="0" kern="1200" dirty="0">
              <a:solidFill>
                <a:schemeClr val="tx1"/>
              </a:solidFill>
              <a:effectLst/>
              <a:latin typeface="+mn-lt"/>
              <a:ea typeface="+mn-ea"/>
              <a:cs typeface="+mn-cs"/>
            </a:endParaRPr>
          </a:p>
          <a:p>
            <a:pPr fontAlgn="base"/>
            <a:r>
              <a:rPr lang="en-GB" sz="1200" b="1" i="0" u="sng" kern="1200" dirty="0">
                <a:solidFill>
                  <a:schemeClr val="tx1"/>
                </a:solidFill>
                <a:effectLst/>
                <a:latin typeface="+mn-lt"/>
                <a:ea typeface="+mn-ea"/>
                <a:cs typeface="+mn-cs"/>
              </a:rPr>
              <a:t>Re Estate of Chua Tong Boon [2000] 7 MLJ 738</a:t>
            </a:r>
            <a:endParaRPr lang="en-GB" sz="1200" b="0" i="0" kern="1200" dirty="0">
              <a:solidFill>
                <a:schemeClr val="tx1"/>
              </a:solidFill>
              <a:effectLst/>
              <a:latin typeface="+mn-lt"/>
              <a:ea typeface="+mn-ea"/>
              <a:cs typeface="+mn-cs"/>
            </a:endParaRPr>
          </a:p>
          <a:p>
            <a:pPr fontAlgn="base"/>
            <a:r>
              <a:rPr lang="en-GB" sz="1200" b="1" i="0" u="sng" kern="1200" dirty="0" err="1">
                <a:solidFill>
                  <a:schemeClr val="tx1"/>
                </a:solidFill>
                <a:effectLst/>
                <a:latin typeface="+mn-lt"/>
                <a:ea typeface="+mn-ea"/>
                <a:cs typeface="+mn-cs"/>
              </a:rPr>
              <a:t>Shamugam</a:t>
            </a:r>
            <a:r>
              <a:rPr lang="en-GB" sz="1200" b="1" i="0" u="sng" kern="1200" dirty="0">
                <a:solidFill>
                  <a:schemeClr val="tx1"/>
                </a:solidFill>
                <a:effectLst/>
                <a:latin typeface="+mn-lt"/>
                <a:ea typeface="+mn-ea"/>
                <a:cs typeface="+mn-cs"/>
              </a:rPr>
              <a:t> v </a:t>
            </a:r>
            <a:r>
              <a:rPr lang="en-GB" sz="1200" b="1" i="0" u="sng" kern="1200" dirty="0" err="1">
                <a:solidFill>
                  <a:schemeClr val="tx1"/>
                </a:solidFill>
                <a:effectLst/>
                <a:latin typeface="+mn-lt"/>
                <a:ea typeface="+mn-ea"/>
                <a:cs typeface="+mn-cs"/>
              </a:rPr>
              <a:t>Pappah</a:t>
            </a:r>
            <a:r>
              <a:rPr lang="en-GB" sz="1200" b="1" i="0" u="sng" kern="1200" dirty="0">
                <a:solidFill>
                  <a:schemeClr val="tx1"/>
                </a:solidFill>
                <a:effectLst/>
                <a:latin typeface="+mn-lt"/>
                <a:ea typeface="+mn-ea"/>
                <a:cs typeface="+mn-cs"/>
              </a:rPr>
              <a:t> [1994] 1 MLJ 144</a:t>
            </a:r>
            <a:endParaRPr lang="en-GB" sz="1200" b="0" i="0" kern="1200" dirty="0">
              <a:solidFill>
                <a:schemeClr val="tx1"/>
              </a:solidFill>
              <a:effectLst/>
              <a:latin typeface="+mn-lt"/>
              <a:ea typeface="+mn-ea"/>
              <a:cs typeface="+mn-cs"/>
            </a:endParaRPr>
          </a:p>
          <a:p>
            <a:pPr fontAlgn="base"/>
            <a:r>
              <a:rPr lang="en-GB" sz="1200" b="1" i="0" u="sng" kern="1200" dirty="0">
                <a:solidFill>
                  <a:schemeClr val="tx1"/>
                </a:solidFill>
                <a:effectLst/>
                <a:latin typeface="+mn-lt"/>
                <a:ea typeface="+mn-ea"/>
                <a:cs typeface="+mn-cs"/>
              </a:rPr>
              <a:t>Re </a:t>
            </a:r>
            <a:r>
              <a:rPr lang="en-GB" sz="1200" b="1" i="0" u="sng" kern="1200" dirty="0" err="1">
                <a:solidFill>
                  <a:schemeClr val="tx1"/>
                </a:solidFill>
                <a:effectLst/>
                <a:latin typeface="+mn-lt"/>
                <a:ea typeface="+mn-ea"/>
                <a:cs typeface="+mn-cs"/>
              </a:rPr>
              <a:t>Yeow</a:t>
            </a:r>
            <a:r>
              <a:rPr lang="en-GB" sz="1200" b="1" i="0" u="sng" kern="1200" dirty="0">
                <a:solidFill>
                  <a:schemeClr val="tx1"/>
                </a:solidFill>
                <a:effectLst/>
                <a:latin typeface="+mn-lt"/>
                <a:ea typeface="+mn-ea"/>
                <a:cs typeface="+mn-cs"/>
              </a:rPr>
              <a:t> Chow </a:t>
            </a:r>
            <a:r>
              <a:rPr lang="en-GB" sz="1200" b="1" i="0" u="sng" kern="1200" dirty="0" err="1">
                <a:solidFill>
                  <a:schemeClr val="tx1"/>
                </a:solidFill>
                <a:effectLst/>
                <a:latin typeface="+mn-lt"/>
                <a:ea typeface="+mn-ea"/>
                <a:cs typeface="+mn-cs"/>
              </a:rPr>
              <a:t>Beng</a:t>
            </a:r>
            <a:r>
              <a:rPr lang="en-GB" sz="1200" b="1" i="0" u="sng" kern="1200" dirty="0">
                <a:solidFill>
                  <a:schemeClr val="tx1"/>
                </a:solidFill>
                <a:effectLst/>
                <a:latin typeface="+mn-lt"/>
                <a:ea typeface="+mn-ea"/>
                <a:cs typeface="+mn-cs"/>
              </a:rPr>
              <a:t>, Deceased [1998] 2 MLJ 330</a:t>
            </a:r>
            <a:endParaRPr lang="en-GB" sz="1200" b="0" i="0" kern="1200" dirty="0">
              <a:solidFill>
                <a:schemeClr val="tx1"/>
              </a:solidFill>
              <a:effectLst/>
              <a:latin typeface="+mn-lt"/>
              <a:ea typeface="+mn-ea"/>
              <a:cs typeface="+mn-cs"/>
            </a:endParaRPr>
          </a:p>
          <a:p>
            <a:pPr fontAlgn="base"/>
            <a:r>
              <a:rPr lang="en-GB" sz="1200" b="1" i="0" u="sng" kern="1200" dirty="0">
                <a:solidFill>
                  <a:schemeClr val="tx1"/>
                </a:solidFill>
                <a:effectLst/>
                <a:latin typeface="+mn-lt"/>
                <a:ea typeface="+mn-ea"/>
                <a:cs typeface="+mn-cs"/>
              </a:rPr>
              <a:t>Chin Teck </a:t>
            </a:r>
            <a:r>
              <a:rPr lang="en-GB" sz="1200" b="1" i="0" u="sng" kern="1200" dirty="0" err="1">
                <a:solidFill>
                  <a:schemeClr val="tx1"/>
                </a:solidFill>
                <a:effectLst/>
                <a:latin typeface="+mn-lt"/>
                <a:ea typeface="+mn-ea"/>
                <a:cs typeface="+mn-cs"/>
              </a:rPr>
              <a:t>Kwee</a:t>
            </a:r>
            <a:r>
              <a:rPr lang="en-GB" sz="1200" b="1" i="0" u="sng" kern="1200" dirty="0">
                <a:solidFill>
                  <a:schemeClr val="tx1"/>
                </a:solidFill>
                <a:effectLst/>
                <a:latin typeface="+mn-lt"/>
                <a:ea typeface="+mn-ea"/>
                <a:cs typeface="+mn-cs"/>
              </a:rPr>
              <a:t> v Lai Yoke Ngan [1993] MLJU 123</a:t>
            </a:r>
            <a:endParaRPr lang="en-GB" sz="1200" b="0" i="0" kern="1200" dirty="0">
              <a:solidFill>
                <a:schemeClr val="tx1"/>
              </a:solidFill>
              <a:effectLst/>
              <a:latin typeface="+mn-lt"/>
              <a:ea typeface="+mn-ea"/>
              <a:cs typeface="+mn-cs"/>
            </a:endParaRPr>
          </a:p>
          <a:p>
            <a:pPr fontAlgn="base"/>
            <a:r>
              <a:rPr lang="en-GB" sz="1200" b="1" i="0" u="sng" kern="1200" dirty="0">
                <a:solidFill>
                  <a:schemeClr val="tx1"/>
                </a:solidFill>
                <a:effectLst/>
                <a:latin typeface="+mn-lt"/>
                <a:ea typeface="+mn-ea"/>
                <a:cs typeface="+mn-cs"/>
              </a:rPr>
              <a:t>Re Mana </a:t>
            </a:r>
            <a:r>
              <a:rPr lang="en-GB" sz="1200" b="1" i="0" u="sng" kern="1200" dirty="0" err="1">
                <a:solidFill>
                  <a:schemeClr val="tx1"/>
                </a:solidFill>
                <a:effectLst/>
                <a:latin typeface="+mn-lt"/>
                <a:ea typeface="+mn-ea"/>
                <a:cs typeface="+mn-cs"/>
              </a:rPr>
              <a:t>Seena</a:t>
            </a:r>
            <a:r>
              <a:rPr lang="en-GB" sz="1200" b="1" i="0" u="sng" kern="1200" dirty="0">
                <a:solidFill>
                  <a:schemeClr val="tx1"/>
                </a:solidFill>
                <a:effectLst/>
                <a:latin typeface="+mn-lt"/>
                <a:ea typeface="+mn-ea"/>
                <a:cs typeface="+mn-cs"/>
              </a:rPr>
              <a:t> </a:t>
            </a:r>
            <a:r>
              <a:rPr lang="en-GB" sz="1200" b="1" i="0" u="sng" kern="1200" dirty="0" err="1">
                <a:solidFill>
                  <a:schemeClr val="tx1"/>
                </a:solidFill>
                <a:effectLst/>
                <a:latin typeface="+mn-lt"/>
                <a:ea typeface="+mn-ea"/>
                <a:cs typeface="+mn-cs"/>
              </a:rPr>
              <a:t>Veeran</a:t>
            </a:r>
            <a:r>
              <a:rPr lang="en-GB" sz="1200" b="1" i="0" u="sng" kern="1200" dirty="0">
                <a:solidFill>
                  <a:schemeClr val="tx1"/>
                </a:solidFill>
                <a:effectLst/>
                <a:latin typeface="+mn-lt"/>
                <a:ea typeface="+mn-ea"/>
                <a:cs typeface="+mn-cs"/>
              </a:rPr>
              <a:t> [1975] 1 MLJ 1</a:t>
            </a:r>
            <a:endParaRPr lang="en-GB" sz="1200" b="0" i="0" kern="1200" dirty="0">
              <a:solidFill>
                <a:schemeClr val="tx1"/>
              </a:solidFill>
              <a:effectLst/>
              <a:latin typeface="+mn-lt"/>
              <a:ea typeface="+mn-ea"/>
              <a:cs typeface="+mn-cs"/>
            </a:endParaRPr>
          </a:p>
          <a:p>
            <a:pPr fontAlgn="base"/>
            <a:r>
              <a:rPr lang="en-GB" sz="1200" b="1" i="0" u="sng" kern="1200" dirty="0">
                <a:solidFill>
                  <a:schemeClr val="tx1"/>
                </a:solidFill>
                <a:effectLst/>
                <a:latin typeface="+mn-lt"/>
                <a:ea typeface="+mn-ea"/>
                <a:cs typeface="+mn-cs"/>
              </a:rPr>
              <a:t>Wan </a:t>
            </a:r>
            <a:r>
              <a:rPr lang="en-GB" sz="1200" b="1" i="0" u="sng" kern="1200" dirty="0" err="1">
                <a:solidFill>
                  <a:schemeClr val="tx1"/>
                </a:solidFill>
                <a:effectLst/>
                <a:latin typeface="+mn-lt"/>
                <a:ea typeface="+mn-ea"/>
                <a:cs typeface="+mn-cs"/>
              </a:rPr>
              <a:t>Ujang</a:t>
            </a:r>
            <a:r>
              <a:rPr lang="en-GB" sz="1200" b="1" i="0" u="sng" kern="1200" dirty="0">
                <a:solidFill>
                  <a:schemeClr val="tx1"/>
                </a:solidFill>
                <a:effectLst/>
                <a:latin typeface="+mn-lt"/>
                <a:ea typeface="+mn-ea"/>
                <a:cs typeface="+mn-cs"/>
              </a:rPr>
              <a:t> v Government of Sarawak [2016] 1 LNS 836</a:t>
            </a:r>
            <a:endParaRPr lang="en-GB" sz="1200" b="0" i="0" kern="1200" dirty="0">
              <a:solidFill>
                <a:schemeClr val="tx1"/>
              </a:solidFill>
              <a:effectLst/>
              <a:latin typeface="+mn-lt"/>
              <a:ea typeface="+mn-ea"/>
              <a:cs typeface="+mn-cs"/>
            </a:endParaRPr>
          </a:p>
          <a:p>
            <a:endParaRPr lang="en-MY" dirty="0"/>
          </a:p>
        </p:txBody>
      </p:sp>
      <p:sp>
        <p:nvSpPr>
          <p:cNvPr id="4" name="Slide Number Placeholder 3"/>
          <p:cNvSpPr>
            <a:spLocks noGrp="1"/>
          </p:cNvSpPr>
          <p:nvPr>
            <p:ph type="sldNum" sz="quarter" idx="5"/>
          </p:nvPr>
        </p:nvSpPr>
        <p:spPr/>
        <p:txBody>
          <a:bodyPr/>
          <a:lstStyle/>
          <a:p>
            <a:fld id="{BD32D4D6-4B33-4329-B7C6-40046C656C8C}" type="slidenum">
              <a:rPr lang="en-MY" smtClean="0"/>
              <a:t>11</a:t>
            </a:fld>
            <a:endParaRPr lang="en-MY"/>
          </a:p>
        </p:txBody>
      </p:sp>
    </p:spTree>
    <p:extLst>
      <p:ext uri="{BB962C8B-B14F-4D97-AF65-F5344CB8AC3E}">
        <p14:creationId xmlns:p14="http://schemas.microsoft.com/office/powerpoint/2010/main" val="1162004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u="sng" kern="1200" dirty="0">
                <a:solidFill>
                  <a:schemeClr val="tx1"/>
                </a:solidFill>
                <a:effectLst/>
                <a:latin typeface="+mn-lt"/>
                <a:ea typeface="+mn-ea"/>
                <a:cs typeface="+mn-cs"/>
              </a:rPr>
              <a:t>O. 72 ROC 2012</a:t>
            </a:r>
            <a:r>
              <a:rPr lang="en-GB" sz="1200" b="0" i="0" kern="1200" dirty="0">
                <a:solidFill>
                  <a:schemeClr val="tx1"/>
                </a:solidFill>
                <a:effectLst/>
                <a:latin typeface="+mn-lt"/>
                <a:ea typeface="+mn-ea"/>
                <a:cs typeface="+mn-cs"/>
              </a:rPr>
              <a:t> utilises the term “must” 18 times and “shall” 24 times. </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The term “may”, in contrast, only makes an appearance 22 times.</a:t>
            </a:r>
          </a:p>
          <a:p>
            <a:pPr fontAlgn="base"/>
            <a:r>
              <a:rPr lang="en-GB" sz="1200" b="0" i="0" kern="1200" dirty="0">
                <a:solidFill>
                  <a:schemeClr val="tx1"/>
                </a:solidFill>
                <a:effectLst/>
                <a:latin typeface="+mn-lt"/>
                <a:ea typeface="+mn-ea"/>
                <a:cs typeface="+mn-cs"/>
              </a:rPr>
              <a:t>In contrast, </a:t>
            </a:r>
            <a:r>
              <a:rPr lang="en-GB" sz="1200" b="0" i="0" u="sng" kern="1200" dirty="0">
                <a:solidFill>
                  <a:schemeClr val="tx1"/>
                </a:solidFill>
                <a:effectLst/>
                <a:latin typeface="+mn-lt"/>
                <a:ea typeface="+mn-ea"/>
                <a:cs typeface="+mn-cs"/>
              </a:rPr>
              <a:t>non</a:t>
            </a:r>
            <a:r>
              <a:rPr lang="en-GB" sz="1200" b="0" i="0" kern="1200" dirty="0">
                <a:solidFill>
                  <a:schemeClr val="tx1"/>
                </a:solidFill>
                <a:effectLst/>
                <a:latin typeface="+mn-lt"/>
                <a:ea typeface="+mn-ea"/>
                <a:cs typeface="+mn-cs"/>
              </a:rPr>
              <a:t>-contentious probate proceedings under </a:t>
            </a:r>
            <a:r>
              <a:rPr lang="en-GB" sz="1200" b="0" i="0" u="sng" kern="1200" dirty="0">
                <a:solidFill>
                  <a:schemeClr val="tx1"/>
                </a:solidFill>
                <a:effectLst/>
                <a:latin typeface="+mn-lt"/>
                <a:ea typeface="+mn-ea"/>
                <a:cs typeface="+mn-cs"/>
              </a:rPr>
              <a:t>O. 71 ROC 2012</a:t>
            </a:r>
            <a:r>
              <a:rPr lang="en-GB" sz="1200" b="0" i="0" kern="1200" dirty="0">
                <a:solidFill>
                  <a:schemeClr val="tx1"/>
                </a:solidFill>
                <a:effectLst/>
                <a:latin typeface="+mn-lt"/>
                <a:ea typeface="+mn-ea"/>
                <a:cs typeface="+mn-cs"/>
              </a:rPr>
              <a:t> only do not utilise the term “must” at all, preferring instead the discretionary term “may”, which sees 117 appearances.</a:t>
            </a:r>
          </a:p>
          <a:p>
            <a:endParaRPr lang="en-MY" dirty="0"/>
          </a:p>
          <a:p>
            <a:pPr fontAlgn="base"/>
            <a:r>
              <a:rPr lang="en-GB" sz="1200" b="0" i="0" kern="1200" dirty="0">
                <a:solidFill>
                  <a:schemeClr val="tx1"/>
                </a:solidFill>
                <a:effectLst/>
                <a:latin typeface="+mn-lt"/>
                <a:ea typeface="+mn-ea"/>
                <a:cs typeface="+mn-cs"/>
              </a:rPr>
              <a:t>In </a:t>
            </a:r>
            <a:r>
              <a:rPr lang="en-GB" sz="1200" b="1" i="0" u="sng" kern="1200" dirty="0">
                <a:solidFill>
                  <a:schemeClr val="tx1"/>
                </a:solidFill>
                <a:effectLst/>
                <a:latin typeface="+mn-lt"/>
                <a:ea typeface="+mn-ea"/>
                <a:cs typeface="+mn-cs"/>
              </a:rPr>
              <a:t>Dr </a:t>
            </a:r>
            <a:r>
              <a:rPr lang="en-GB" sz="1200" b="1" i="0" u="sng" kern="1200" dirty="0" err="1">
                <a:solidFill>
                  <a:schemeClr val="tx1"/>
                </a:solidFill>
                <a:effectLst/>
                <a:latin typeface="+mn-lt"/>
                <a:ea typeface="+mn-ea"/>
                <a:cs typeface="+mn-cs"/>
              </a:rPr>
              <a:t>Shanmuganathan</a:t>
            </a:r>
            <a:r>
              <a:rPr lang="en-GB" sz="1200" b="1" i="0" u="sng" kern="1200" dirty="0">
                <a:solidFill>
                  <a:schemeClr val="tx1"/>
                </a:solidFill>
                <a:effectLst/>
                <a:latin typeface="+mn-lt"/>
                <a:ea typeface="+mn-ea"/>
                <a:cs typeface="+mn-cs"/>
              </a:rPr>
              <a:t> v </a:t>
            </a:r>
            <a:r>
              <a:rPr lang="en-GB" sz="1200" b="1" i="0" u="sng" kern="1200" dirty="0" err="1">
                <a:solidFill>
                  <a:schemeClr val="tx1"/>
                </a:solidFill>
                <a:effectLst/>
                <a:latin typeface="+mn-lt"/>
                <a:ea typeface="+mn-ea"/>
                <a:cs typeface="+mn-cs"/>
              </a:rPr>
              <a:t>Periasamy</a:t>
            </a:r>
            <a:r>
              <a:rPr lang="en-GB" sz="1200" b="1" i="0" u="sng" kern="1200" dirty="0">
                <a:solidFill>
                  <a:schemeClr val="tx1"/>
                </a:solidFill>
                <a:effectLst/>
                <a:latin typeface="+mn-lt"/>
                <a:ea typeface="+mn-ea"/>
                <a:cs typeface="+mn-cs"/>
              </a:rPr>
              <a:t> </a:t>
            </a:r>
            <a:r>
              <a:rPr lang="en-GB" sz="1200" b="1" i="0" u="sng" kern="1200" dirty="0" err="1">
                <a:solidFill>
                  <a:schemeClr val="tx1"/>
                </a:solidFill>
                <a:effectLst/>
                <a:latin typeface="+mn-lt"/>
                <a:ea typeface="+mn-ea"/>
                <a:cs typeface="+mn-cs"/>
              </a:rPr>
              <a:t>Sithambaram</a:t>
            </a:r>
            <a:r>
              <a:rPr lang="en-GB" sz="1200" b="1" i="0" u="sng" kern="1200" dirty="0">
                <a:solidFill>
                  <a:schemeClr val="tx1"/>
                </a:solidFill>
                <a:effectLst/>
                <a:latin typeface="+mn-lt"/>
                <a:ea typeface="+mn-ea"/>
                <a:cs typeface="+mn-cs"/>
              </a:rPr>
              <a:t> [1997] 3 MLJ 61</a:t>
            </a:r>
            <a:r>
              <a:rPr lang="en-GB" sz="1200" b="0" i="0" kern="1200" dirty="0">
                <a:solidFill>
                  <a:schemeClr val="tx1"/>
                </a:solidFill>
                <a:effectLst/>
                <a:latin typeface="+mn-lt"/>
                <a:ea typeface="+mn-ea"/>
                <a:cs typeface="+mn-cs"/>
              </a:rPr>
              <a:t>, the Federal Court emphasised that </a:t>
            </a:r>
            <a:r>
              <a:rPr lang="en-GB" sz="1200" b="0" i="0" u="sng" kern="1200" dirty="0">
                <a:solidFill>
                  <a:schemeClr val="tx1"/>
                </a:solidFill>
                <a:effectLst/>
                <a:latin typeface="+mn-lt"/>
                <a:ea typeface="+mn-ea"/>
                <a:cs typeface="+mn-cs"/>
              </a:rPr>
              <a:t>O. 72 RHC 1980</a:t>
            </a:r>
            <a:r>
              <a:rPr lang="en-GB" sz="1200" b="0" i="0" kern="1200" dirty="0">
                <a:solidFill>
                  <a:schemeClr val="tx1"/>
                </a:solidFill>
                <a:effectLst/>
                <a:latin typeface="+mn-lt"/>
                <a:ea typeface="+mn-ea"/>
                <a:cs typeface="+mn-cs"/>
              </a:rPr>
              <a:t> (which is </a:t>
            </a:r>
            <a:r>
              <a:rPr lang="en-GB" sz="1200" b="0" i="1" kern="1200" dirty="0">
                <a:solidFill>
                  <a:schemeClr val="tx1"/>
                </a:solidFill>
                <a:effectLst/>
                <a:latin typeface="+mn-lt"/>
                <a:ea typeface="+mn-ea"/>
                <a:cs typeface="+mn-cs"/>
              </a:rPr>
              <a:t>in </a:t>
            </a:r>
            <a:r>
              <a:rPr lang="en-GB" sz="1200" b="0" i="1" kern="1200" dirty="0" err="1">
                <a:solidFill>
                  <a:schemeClr val="tx1"/>
                </a:solidFill>
                <a:effectLst/>
                <a:latin typeface="+mn-lt"/>
                <a:ea typeface="+mn-ea"/>
                <a:cs typeface="+mn-cs"/>
              </a:rPr>
              <a:t>pari</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materia</a:t>
            </a:r>
            <a:r>
              <a:rPr lang="en-GB" sz="1200" b="0" i="0" kern="1200" dirty="0">
                <a:solidFill>
                  <a:schemeClr val="tx1"/>
                </a:solidFill>
                <a:effectLst/>
                <a:latin typeface="+mn-lt"/>
                <a:ea typeface="+mn-ea"/>
                <a:cs typeface="+mn-cs"/>
              </a:rPr>
              <a:t> with </a:t>
            </a:r>
            <a:r>
              <a:rPr lang="en-GB" sz="1200" b="0" i="0" u="sng" kern="1200" dirty="0">
                <a:solidFill>
                  <a:schemeClr val="tx1"/>
                </a:solidFill>
                <a:effectLst/>
                <a:latin typeface="+mn-lt"/>
                <a:ea typeface="+mn-ea"/>
                <a:cs typeface="+mn-cs"/>
              </a:rPr>
              <a:t>O. 72 ROC 2012</a:t>
            </a:r>
            <a:r>
              <a:rPr lang="en-GB" sz="1200" b="0" i="0" kern="1200" dirty="0">
                <a:solidFill>
                  <a:schemeClr val="tx1"/>
                </a:solidFill>
                <a:effectLst/>
                <a:latin typeface="+mn-lt"/>
                <a:ea typeface="+mn-ea"/>
                <a:cs typeface="+mn-cs"/>
              </a:rPr>
              <a:t>) is to be complied with:</a:t>
            </a:r>
          </a:p>
          <a:p>
            <a:pPr fontAlgn="base"/>
            <a:r>
              <a:rPr lang="en-GB" i="0" u="sng" dirty="0">
                <a:effectLst/>
              </a:rPr>
              <a:t>Orders 71 and 72 of the Rules of the High Court 1980 ('the RHC') provide for the conduct respectively of both non-contentious and contentious probate proceedings.</a:t>
            </a:r>
            <a:r>
              <a:rPr lang="en-GB" i="0" dirty="0">
                <a:effectLst/>
              </a:rPr>
              <a:t>… After the caveat was lodged and the citation was served, the defendant ought to have taken immediate steps to propound the will so that the sole issue could have been resolved without delay. Failure to do so and his other acts necessitated the number of suits being filed between the same parties. </a:t>
            </a:r>
            <a:r>
              <a:rPr lang="en-GB" dirty="0"/>
              <a:t> </a:t>
            </a:r>
            <a:r>
              <a:rPr lang="en-GB" i="0" u="sng" dirty="0">
                <a:effectLst/>
              </a:rPr>
              <a:t>In these circumstances, it is strange that the RHC were not strictly adhered to. But what is seen here is an intolerable and unhealthy situation. Solicitors, being officers of the court, should assist the courts in controlling and preventing multiplicity of proceedings of this nature, especially when there are clear rules available for the prosecution of civil proceedings of this nature where the sole issue was crystal </a:t>
            </a:r>
            <a:r>
              <a:rPr lang="en-GB" i="0" u="sng" dirty="0" err="1">
                <a:effectLst/>
              </a:rPr>
              <a:t>clear.</a:t>
            </a:r>
            <a:r>
              <a:rPr lang="en-GB" sz="1200" b="0" i="0" kern="1200" dirty="0" err="1">
                <a:solidFill>
                  <a:schemeClr val="tx1"/>
                </a:solidFill>
                <a:effectLst/>
                <a:latin typeface="+mn-lt"/>
                <a:ea typeface="+mn-ea"/>
                <a:cs typeface="+mn-cs"/>
              </a:rPr>
              <a:t>Likewise</a:t>
            </a:r>
            <a:r>
              <a:rPr lang="en-GB" sz="1200" b="0" i="0" kern="1200" dirty="0">
                <a:solidFill>
                  <a:schemeClr val="tx1"/>
                </a:solidFill>
                <a:effectLst/>
                <a:latin typeface="+mn-lt"/>
                <a:ea typeface="+mn-ea"/>
                <a:cs typeface="+mn-cs"/>
              </a:rPr>
              <a:t> in </a:t>
            </a:r>
            <a:r>
              <a:rPr lang="en-GB" sz="1200" b="1" i="0" u="sng" kern="1200" dirty="0" err="1">
                <a:solidFill>
                  <a:schemeClr val="tx1"/>
                </a:solidFill>
                <a:effectLst/>
                <a:latin typeface="+mn-lt"/>
                <a:ea typeface="+mn-ea"/>
                <a:cs typeface="+mn-cs"/>
              </a:rPr>
              <a:t>Sivanendran</a:t>
            </a:r>
            <a:r>
              <a:rPr lang="en-GB" sz="1200" b="1" i="0" u="sng" kern="1200" dirty="0">
                <a:solidFill>
                  <a:schemeClr val="tx1"/>
                </a:solidFill>
                <a:effectLst/>
                <a:latin typeface="+mn-lt"/>
                <a:ea typeface="+mn-ea"/>
                <a:cs typeface="+mn-cs"/>
              </a:rPr>
              <a:t> </a:t>
            </a:r>
            <a:r>
              <a:rPr lang="en-GB" sz="1200" b="1" i="0" u="sng" kern="1200" dirty="0" err="1">
                <a:solidFill>
                  <a:schemeClr val="tx1"/>
                </a:solidFill>
                <a:effectLst/>
                <a:latin typeface="+mn-lt"/>
                <a:ea typeface="+mn-ea"/>
                <a:cs typeface="+mn-cs"/>
              </a:rPr>
              <a:t>Markandoo</a:t>
            </a:r>
            <a:r>
              <a:rPr lang="en-GB" sz="1200" b="1" i="0" u="sng" kern="1200" dirty="0">
                <a:solidFill>
                  <a:schemeClr val="tx1"/>
                </a:solidFill>
                <a:effectLst/>
                <a:latin typeface="+mn-lt"/>
                <a:ea typeface="+mn-ea"/>
                <a:cs typeface="+mn-cs"/>
              </a:rPr>
              <a:t> v Dr Mahendran </a:t>
            </a:r>
            <a:r>
              <a:rPr lang="en-GB" sz="1200" b="1" i="0" u="sng" kern="1200" dirty="0" err="1">
                <a:solidFill>
                  <a:schemeClr val="tx1"/>
                </a:solidFill>
                <a:effectLst/>
                <a:latin typeface="+mn-lt"/>
                <a:ea typeface="+mn-ea"/>
                <a:cs typeface="+mn-cs"/>
              </a:rPr>
              <a:t>Markandoo</a:t>
            </a:r>
            <a:r>
              <a:rPr lang="en-GB" sz="1200" b="1" i="0" u="sng" kern="1200" dirty="0">
                <a:solidFill>
                  <a:schemeClr val="tx1"/>
                </a:solidFill>
                <a:effectLst/>
                <a:latin typeface="+mn-lt"/>
                <a:ea typeface="+mn-ea"/>
                <a:cs typeface="+mn-cs"/>
              </a:rPr>
              <a:t> [1988] 2 MLJ 169</a:t>
            </a:r>
            <a:r>
              <a:rPr lang="en-GB" sz="1200" b="0" i="0" kern="1200" dirty="0">
                <a:solidFill>
                  <a:schemeClr val="tx1"/>
                </a:solidFill>
                <a:effectLst/>
                <a:latin typeface="+mn-lt"/>
                <a:ea typeface="+mn-ea"/>
                <a:cs typeface="+mn-cs"/>
              </a:rPr>
              <a:t>, the Federal Court “</a:t>
            </a:r>
            <a:r>
              <a:rPr lang="en-GB" sz="1200" b="0" i="1" kern="1200" dirty="0">
                <a:solidFill>
                  <a:schemeClr val="tx1"/>
                </a:solidFill>
                <a:effectLst/>
                <a:latin typeface="+mn-lt"/>
                <a:ea typeface="+mn-ea"/>
                <a:cs typeface="+mn-cs"/>
              </a:rPr>
              <a:t>emphasise</a:t>
            </a:r>
            <a:r>
              <a:rPr lang="en-GB" sz="1200" b="0" i="0" kern="1200" dirty="0">
                <a:solidFill>
                  <a:schemeClr val="tx1"/>
                </a:solidFill>
                <a:effectLst/>
                <a:latin typeface="+mn-lt"/>
                <a:ea typeface="+mn-ea"/>
                <a:cs typeface="+mn-cs"/>
              </a:rPr>
              <a:t>[d] </a:t>
            </a:r>
            <a:r>
              <a:rPr lang="en-GB" sz="1200" b="0" i="1" kern="1200" dirty="0">
                <a:solidFill>
                  <a:schemeClr val="tx1"/>
                </a:solidFill>
                <a:effectLst/>
                <a:latin typeface="+mn-lt"/>
                <a:ea typeface="+mn-ea"/>
                <a:cs typeface="+mn-cs"/>
              </a:rPr>
              <a:t>that probate actions, whether contentious or non-contentious, should comply with Order 71 and Order 72 of the </a:t>
            </a:r>
            <a:r>
              <a:rPr lang="en-GB" sz="1200" b="0" i="1" u="none" strike="noStrike" kern="1200" dirty="0">
                <a:solidFill>
                  <a:schemeClr val="tx1"/>
                </a:solidFill>
                <a:effectLst/>
                <a:latin typeface="+mn-lt"/>
                <a:ea typeface="+mn-ea"/>
                <a:cs typeface="+mn-cs"/>
                <a:hlinkClick r:id="rId3"/>
              </a:rPr>
              <a:t>Rules of the High Court 1980</a:t>
            </a:r>
            <a:r>
              <a:rPr lang="en-GB" sz="1200" b="0" i="1" kern="1200" dirty="0">
                <a:solidFill>
                  <a:schemeClr val="tx1"/>
                </a:solidFill>
                <a:effectLst/>
                <a:latin typeface="+mn-lt"/>
                <a:ea typeface="+mn-ea"/>
                <a:cs typeface="+mn-cs"/>
              </a:rPr>
              <a:t>.”</a:t>
            </a:r>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In </a:t>
            </a:r>
            <a:r>
              <a:rPr lang="en-GB" sz="1200" b="1" i="0" u="sng" kern="1200" dirty="0" err="1">
                <a:solidFill>
                  <a:schemeClr val="tx1"/>
                </a:solidFill>
                <a:effectLst/>
                <a:latin typeface="+mn-lt"/>
                <a:ea typeface="+mn-ea"/>
                <a:cs typeface="+mn-cs"/>
              </a:rPr>
              <a:t>Priyakumary</a:t>
            </a:r>
            <a:r>
              <a:rPr lang="en-GB" sz="1200" b="1" i="0" u="sng" kern="1200" dirty="0">
                <a:solidFill>
                  <a:schemeClr val="tx1"/>
                </a:solidFill>
                <a:effectLst/>
                <a:latin typeface="+mn-lt"/>
                <a:ea typeface="+mn-ea"/>
                <a:cs typeface="+mn-cs"/>
              </a:rPr>
              <a:t> </a:t>
            </a:r>
            <a:r>
              <a:rPr lang="en-GB" sz="1200" b="1" i="0" u="sng" kern="1200" dirty="0" err="1">
                <a:solidFill>
                  <a:schemeClr val="tx1"/>
                </a:solidFill>
                <a:effectLst/>
                <a:latin typeface="+mn-lt"/>
                <a:ea typeface="+mn-ea"/>
                <a:cs typeface="+mn-cs"/>
              </a:rPr>
              <a:t>Muthucumaru</a:t>
            </a:r>
            <a:r>
              <a:rPr lang="en-GB" sz="1200" b="1" i="0" u="sng" kern="1200" dirty="0">
                <a:solidFill>
                  <a:schemeClr val="tx1"/>
                </a:solidFill>
                <a:effectLst/>
                <a:latin typeface="+mn-lt"/>
                <a:ea typeface="+mn-ea"/>
                <a:cs typeface="+mn-cs"/>
              </a:rPr>
              <a:t> v </a:t>
            </a:r>
            <a:r>
              <a:rPr lang="en-GB" sz="1200" b="1" i="0" u="sng" kern="1200" dirty="0" err="1">
                <a:solidFill>
                  <a:schemeClr val="tx1"/>
                </a:solidFill>
                <a:effectLst/>
                <a:latin typeface="+mn-lt"/>
                <a:ea typeface="+mn-ea"/>
                <a:cs typeface="+mn-cs"/>
              </a:rPr>
              <a:t>Gunasingam</a:t>
            </a:r>
            <a:r>
              <a:rPr lang="en-GB" sz="1200" b="1" i="0" u="sng" kern="1200" dirty="0">
                <a:solidFill>
                  <a:schemeClr val="tx1"/>
                </a:solidFill>
                <a:effectLst/>
                <a:latin typeface="+mn-lt"/>
                <a:ea typeface="+mn-ea"/>
                <a:cs typeface="+mn-cs"/>
              </a:rPr>
              <a:t> </a:t>
            </a:r>
            <a:r>
              <a:rPr lang="en-GB" sz="1200" b="1" i="0" u="sng" kern="1200" dirty="0" err="1">
                <a:solidFill>
                  <a:schemeClr val="tx1"/>
                </a:solidFill>
                <a:effectLst/>
                <a:latin typeface="+mn-lt"/>
                <a:ea typeface="+mn-ea"/>
                <a:cs typeface="+mn-cs"/>
              </a:rPr>
              <a:t>Ramasingam</a:t>
            </a:r>
            <a:r>
              <a:rPr lang="en-GB" sz="1200" b="1" i="0" u="sng" kern="1200" dirty="0">
                <a:solidFill>
                  <a:schemeClr val="tx1"/>
                </a:solidFill>
                <a:effectLst/>
                <a:latin typeface="+mn-lt"/>
                <a:ea typeface="+mn-ea"/>
                <a:cs typeface="+mn-cs"/>
              </a:rPr>
              <a:t> [2006] 5 MLJ 511</a:t>
            </a:r>
            <a:r>
              <a:rPr lang="en-GB" sz="1200" b="0" i="0" kern="1200" dirty="0">
                <a:solidFill>
                  <a:schemeClr val="tx1"/>
                </a:solidFill>
                <a:effectLst/>
                <a:latin typeface="+mn-lt"/>
                <a:ea typeface="+mn-ea"/>
                <a:cs typeface="+mn-cs"/>
              </a:rPr>
              <a:t>, the Court of Appeal affirmed that </a:t>
            </a:r>
            <a:r>
              <a:rPr lang="en-GB" sz="1200" b="0" i="0" u="sng" kern="1200" dirty="0">
                <a:solidFill>
                  <a:schemeClr val="tx1"/>
                </a:solidFill>
                <a:effectLst/>
                <a:latin typeface="+mn-lt"/>
                <a:ea typeface="+mn-ea"/>
                <a:cs typeface="+mn-cs"/>
              </a:rPr>
              <a:t>O. 72</a:t>
            </a:r>
            <a:r>
              <a:rPr lang="en-GB" sz="1200" b="0" i="0" kern="1200" dirty="0">
                <a:solidFill>
                  <a:schemeClr val="tx1"/>
                </a:solidFill>
                <a:effectLst/>
                <a:latin typeface="+mn-lt"/>
                <a:ea typeface="+mn-ea"/>
                <a:cs typeface="+mn-cs"/>
              </a:rPr>
              <a:t> must be complied with:</a:t>
            </a:r>
          </a:p>
          <a:p>
            <a:pPr fontAlgn="base"/>
            <a:r>
              <a:rPr lang="en-GB" i="0" dirty="0">
                <a:effectLst/>
              </a:rPr>
              <a:t>[13] For the present case, it must be noted that it involves the respondent's intended application to revoke the grant of the letter of administration in respect of the estate of the deceased which was granted to the appellants on 1 August 2003. By virtue of the definition of the words 'probate action' under O 72 r 1(2) of the RHC that proceeding is a probate action. It is a contentious probate proceeding as defined thereunder. </a:t>
            </a:r>
            <a:r>
              <a:rPr lang="en-GB" dirty="0"/>
              <a:t> </a:t>
            </a:r>
            <a:r>
              <a:rPr lang="en-GB" i="0" u="sng" dirty="0">
                <a:effectLst/>
              </a:rPr>
              <a:t>Therefore, for the purpose of the action contemplated by the respondent against the appellants in this case the applicable rules are O 72, not O 71 of the RHC. A probate action under O 72 r 2(1) of the RHC must be begin by writ and the writ must be issued out of the Registry. In the present case, the respondent is found to have lodged a caveat in the High Court on 7 October 2003, well after the appellants had obtained the letters of administration of the estate of the deceased on 1 August 2003. In our view, the procedure adopted by the respondent in this case by filing the caveat to challenge the granting of the letters of administration of the estate of the deceased to the appellants is wrong in </a:t>
            </a:r>
            <a:r>
              <a:rPr lang="en-GB" i="0" u="sng" dirty="0" err="1">
                <a:effectLst/>
              </a:rPr>
              <a:t>law.</a:t>
            </a:r>
            <a:r>
              <a:rPr lang="en-GB" sz="1200" b="0" i="0" kern="1200" dirty="0" err="1">
                <a:solidFill>
                  <a:schemeClr val="tx1"/>
                </a:solidFill>
                <a:effectLst/>
                <a:latin typeface="+mn-lt"/>
                <a:ea typeface="+mn-ea"/>
                <a:cs typeface="+mn-cs"/>
              </a:rPr>
              <a:t>Refer</a:t>
            </a:r>
            <a:r>
              <a:rPr lang="en-GB" sz="1200" b="0" i="0" kern="1200" dirty="0">
                <a:solidFill>
                  <a:schemeClr val="tx1"/>
                </a:solidFill>
                <a:effectLst/>
                <a:latin typeface="+mn-lt"/>
                <a:ea typeface="+mn-ea"/>
                <a:cs typeface="+mn-cs"/>
              </a:rPr>
              <a:t> further:</a:t>
            </a:r>
          </a:p>
          <a:p>
            <a:pPr fontAlgn="base"/>
            <a:r>
              <a:rPr lang="en-GB" sz="1200" b="1" i="0" u="sng" kern="1200" dirty="0">
                <a:solidFill>
                  <a:schemeClr val="tx1"/>
                </a:solidFill>
                <a:effectLst/>
                <a:latin typeface="+mn-lt"/>
                <a:ea typeface="+mn-ea"/>
                <a:cs typeface="+mn-cs"/>
              </a:rPr>
              <a:t>Yap Teck </a:t>
            </a:r>
            <a:r>
              <a:rPr lang="en-GB" sz="1200" b="1" i="0" u="sng" kern="1200" dirty="0" err="1">
                <a:solidFill>
                  <a:schemeClr val="tx1"/>
                </a:solidFill>
                <a:effectLst/>
                <a:latin typeface="+mn-lt"/>
                <a:ea typeface="+mn-ea"/>
                <a:cs typeface="+mn-cs"/>
              </a:rPr>
              <a:t>Ngian</a:t>
            </a:r>
            <a:r>
              <a:rPr lang="en-GB" sz="1200" b="1" i="0" u="sng" kern="1200" dirty="0">
                <a:solidFill>
                  <a:schemeClr val="tx1"/>
                </a:solidFill>
                <a:effectLst/>
                <a:latin typeface="+mn-lt"/>
                <a:ea typeface="+mn-ea"/>
                <a:cs typeface="+mn-cs"/>
              </a:rPr>
              <a:t> v Yap Hong Lang [2007] 5 MLJ 756 (FC)</a:t>
            </a:r>
            <a:endParaRPr lang="en-GB" sz="1200" b="0" i="0" kern="1200" dirty="0">
              <a:solidFill>
                <a:schemeClr val="tx1"/>
              </a:solidFill>
              <a:effectLst/>
              <a:latin typeface="+mn-lt"/>
              <a:ea typeface="+mn-ea"/>
              <a:cs typeface="+mn-cs"/>
            </a:endParaRPr>
          </a:p>
          <a:p>
            <a:pPr fontAlgn="base"/>
            <a:r>
              <a:rPr lang="en-GB" i="0" dirty="0">
                <a:effectLst/>
              </a:rPr>
              <a:t>[6] </a:t>
            </a:r>
            <a:r>
              <a:rPr lang="en-GB" dirty="0"/>
              <a:t> </a:t>
            </a:r>
            <a:r>
              <a:rPr lang="en-GB" i="0" u="sng" dirty="0">
                <a:effectLst/>
              </a:rPr>
              <a:t>Thus, it is clear from the above provisions that before any person can file a writ for the revocation of the grant of a letter of administration, a citation against the person to whom the letter was granted must be issued to him requiring him to bring into and leave at the court registry the letter of administration (O 72 r 7). The citation must be settled by the court before it is issued (O 72 r 8(1)). Before a citation is issued pursuant to O 72 r 7 an affidavit verifying the statements of fact to be made in the citation must be sworn by the person applying for the citation to be issued (O 72 r 8(2)) and that the citation must be served personally on the </a:t>
            </a:r>
            <a:r>
              <a:rPr lang="en-GB" i="0" u="sng" dirty="0" err="1">
                <a:effectLst/>
              </a:rPr>
              <a:t>citee</a:t>
            </a:r>
            <a:r>
              <a:rPr lang="en-GB" i="0" u="sng" dirty="0">
                <a:effectLst/>
              </a:rPr>
              <a:t> which the </a:t>
            </a:r>
            <a:r>
              <a:rPr lang="en-GB" i="0" u="sng" dirty="0" err="1">
                <a:effectLst/>
              </a:rPr>
              <a:t>citors</a:t>
            </a:r>
            <a:r>
              <a:rPr lang="en-GB" i="0" u="sng" dirty="0">
                <a:effectLst/>
              </a:rPr>
              <a:t> did in the present case.</a:t>
            </a:r>
            <a:r>
              <a:rPr lang="en-GB" dirty="0"/>
              <a:t> </a:t>
            </a:r>
            <a:r>
              <a:rPr lang="en-GB" i="0" dirty="0">
                <a:effectLst/>
              </a:rPr>
              <a:t> In the Administration of Estates Handbook, </a:t>
            </a:r>
            <a:r>
              <a:rPr lang="en-GB" i="0" dirty="0" err="1">
                <a:effectLst/>
              </a:rPr>
              <a:t>Kanesh</a:t>
            </a:r>
            <a:r>
              <a:rPr lang="en-GB" i="0" dirty="0">
                <a:effectLst/>
              </a:rPr>
              <a:t> </a:t>
            </a:r>
            <a:r>
              <a:rPr lang="en-GB" i="0" dirty="0" err="1">
                <a:effectLst/>
              </a:rPr>
              <a:t>Sundrum</a:t>
            </a:r>
            <a:r>
              <a:rPr lang="en-GB" i="0" dirty="0">
                <a:effectLst/>
              </a:rPr>
              <a:t> states at p 187 para 192: Every probate action must be begun by writ issued out of the Registry of the High Court. The writ must be endorsed with a statement of the nature of the interest of the plaintiff and of the defendant in the estate of the deceased. A writ beginning an action for the revocation of probate or administration can only be issued after a citation to bring in grant has been issued or the probate or letters of administration has been lodged in the said registry. (Emphasis added.) …[9] </a:t>
            </a:r>
            <a:r>
              <a:rPr lang="en-GB" dirty="0"/>
              <a:t> </a:t>
            </a:r>
            <a:r>
              <a:rPr lang="en-GB" i="0" u="sng" dirty="0">
                <a:effectLst/>
              </a:rPr>
              <a:t>Likewise, O 72 r 8(2) provides for the manner of applying for a citation by way of an affidavit in contentious probate proceedings. Considering that the manner of application is specifically provided for in the RHC, it is only proper that the r 8(2) procedure is to be complied with as after all, the RHC are made to be obeyed (see </a:t>
            </a:r>
            <a:r>
              <a:rPr lang="en-GB" u="sng" dirty="0">
                <a:effectLst/>
              </a:rPr>
              <a:t>Ratnam v </a:t>
            </a:r>
            <a:r>
              <a:rPr lang="en-GB" u="sng" dirty="0" err="1">
                <a:effectLst/>
              </a:rPr>
              <a:t>Cumarasamy</a:t>
            </a:r>
            <a:r>
              <a:rPr lang="en-GB" u="sng" dirty="0">
                <a:effectLst/>
              </a:rPr>
              <a:t> &amp; Anor</a:t>
            </a:r>
            <a:r>
              <a:rPr lang="en-GB" dirty="0"/>
              <a:t> </a:t>
            </a:r>
            <a:r>
              <a:rPr lang="en-GB" sz="1200" b="0" i="0" u="none" strike="noStrike" kern="1200" dirty="0">
                <a:solidFill>
                  <a:schemeClr val="tx1"/>
                </a:solidFill>
                <a:effectLst/>
                <a:latin typeface="+mn-lt"/>
                <a:ea typeface="+mn-ea"/>
                <a:cs typeface="+mn-cs"/>
                <a:hlinkClick r:id="rId4"/>
              </a:rPr>
              <a:t> [1965] 1 MLJ 228</a:t>
            </a:r>
            <a:r>
              <a:rPr lang="en-GB" dirty="0"/>
              <a:t> </a:t>
            </a:r>
            <a:r>
              <a:rPr lang="en-GB" i="0" u="sng" dirty="0">
                <a:effectLst/>
              </a:rPr>
              <a:t> (PC)).</a:t>
            </a:r>
            <a:r>
              <a:rPr lang="en-GB" sz="1200" b="1" i="0" u="sng" kern="1200" dirty="0">
                <a:solidFill>
                  <a:schemeClr val="tx1"/>
                </a:solidFill>
                <a:effectLst/>
                <a:latin typeface="+mn-lt"/>
                <a:ea typeface="+mn-ea"/>
                <a:cs typeface="+mn-cs"/>
              </a:rPr>
              <a:t>Yap Teck </a:t>
            </a:r>
            <a:r>
              <a:rPr lang="en-GB" sz="1200" b="1" i="0" u="sng" kern="1200" dirty="0" err="1">
                <a:solidFill>
                  <a:schemeClr val="tx1"/>
                </a:solidFill>
                <a:effectLst/>
                <a:latin typeface="+mn-lt"/>
                <a:ea typeface="+mn-ea"/>
                <a:cs typeface="+mn-cs"/>
              </a:rPr>
              <a:t>Ngian</a:t>
            </a:r>
            <a:r>
              <a:rPr lang="en-GB" sz="1200" b="1" i="0" u="sng" kern="1200" dirty="0">
                <a:solidFill>
                  <a:schemeClr val="tx1"/>
                </a:solidFill>
                <a:effectLst/>
                <a:latin typeface="+mn-lt"/>
                <a:ea typeface="+mn-ea"/>
                <a:cs typeface="+mn-cs"/>
              </a:rPr>
              <a:t> v Yap Hong Lang [2006] 6 MLJ 507 (COA)</a:t>
            </a:r>
            <a:endParaRPr lang="en-GB" sz="1200" b="0" i="0" kern="1200" dirty="0">
              <a:solidFill>
                <a:schemeClr val="tx1"/>
              </a:solidFill>
              <a:effectLst/>
              <a:latin typeface="+mn-lt"/>
              <a:ea typeface="+mn-ea"/>
              <a:cs typeface="+mn-cs"/>
            </a:endParaRPr>
          </a:p>
          <a:p>
            <a:pPr fontAlgn="base"/>
            <a:r>
              <a:rPr lang="en-GB" sz="1200" b="1" i="0" u="sng" kern="1200" dirty="0">
                <a:solidFill>
                  <a:schemeClr val="tx1"/>
                </a:solidFill>
                <a:effectLst/>
                <a:latin typeface="+mn-lt"/>
                <a:ea typeface="+mn-ea"/>
                <a:cs typeface="+mn-cs"/>
              </a:rPr>
              <a:t>Re Yap Hong Kai [2002] 5 MLJ 189 (HC)</a:t>
            </a:r>
            <a:endParaRPr lang="en-GB" sz="1200" b="0" i="0" kern="1200" dirty="0">
              <a:solidFill>
                <a:schemeClr val="tx1"/>
              </a:solidFill>
              <a:effectLst/>
              <a:latin typeface="+mn-lt"/>
              <a:ea typeface="+mn-ea"/>
              <a:cs typeface="+mn-cs"/>
            </a:endParaRPr>
          </a:p>
          <a:p>
            <a:pPr fontAlgn="base"/>
            <a:r>
              <a:rPr lang="en-GB" sz="1200" b="1" i="0" u="sng" kern="1200" dirty="0" err="1">
                <a:solidFill>
                  <a:schemeClr val="tx1"/>
                </a:solidFill>
                <a:effectLst/>
                <a:latin typeface="+mn-lt"/>
                <a:ea typeface="+mn-ea"/>
                <a:cs typeface="+mn-cs"/>
              </a:rPr>
              <a:t>Neoh</a:t>
            </a:r>
            <a:r>
              <a:rPr lang="en-GB" sz="1200" b="1" i="0" u="sng" kern="1200" dirty="0">
                <a:solidFill>
                  <a:schemeClr val="tx1"/>
                </a:solidFill>
                <a:effectLst/>
                <a:latin typeface="+mn-lt"/>
                <a:ea typeface="+mn-ea"/>
                <a:cs typeface="+mn-cs"/>
              </a:rPr>
              <a:t> Ah Yan v Ong Len Choo [2008] 7 MLJ 151</a:t>
            </a:r>
            <a:endParaRPr lang="en-GB" sz="1200" b="0" i="0" kern="1200" dirty="0">
              <a:solidFill>
                <a:schemeClr val="tx1"/>
              </a:solidFill>
              <a:effectLst/>
              <a:latin typeface="+mn-lt"/>
              <a:ea typeface="+mn-ea"/>
              <a:cs typeface="+mn-cs"/>
            </a:endParaRPr>
          </a:p>
          <a:p>
            <a:pPr fontAlgn="base"/>
            <a:r>
              <a:rPr lang="en-GB" sz="1200" b="1" i="0" u="sng" kern="1200" dirty="0">
                <a:solidFill>
                  <a:schemeClr val="tx1"/>
                </a:solidFill>
                <a:effectLst/>
                <a:latin typeface="+mn-lt"/>
                <a:ea typeface="+mn-ea"/>
                <a:cs typeface="+mn-cs"/>
              </a:rPr>
              <a:t>Re Estate of Chua Tong Boon [2000] 7 MLJ 738</a:t>
            </a:r>
            <a:endParaRPr lang="en-GB" sz="1200" b="0" i="0" kern="1200" dirty="0">
              <a:solidFill>
                <a:schemeClr val="tx1"/>
              </a:solidFill>
              <a:effectLst/>
              <a:latin typeface="+mn-lt"/>
              <a:ea typeface="+mn-ea"/>
              <a:cs typeface="+mn-cs"/>
            </a:endParaRPr>
          </a:p>
          <a:p>
            <a:pPr fontAlgn="base"/>
            <a:r>
              <a:rPr lang="en-GB" sz="1200" b="1" i="0" u="sng" kern="1200" dirty="0" err="1">
                <a:solidFill>
                  <a:schemeClr val="tx1"/>
                </a:solidFill>
                <a:effectLst/>
                <a:latin typeface="+mn-lt"/>
                <a:ea typeface="+mn-ea"/>
                <a:cs typeface="+mn-cs"/>
              </a:rPr>
              <a:t>Shamugam</a:t>
            </a:r>
            <a:r>
              <a:rPr lang="en-GB" sz="1200" b="1" i="0" u="sng" kern="1200" dirty="0">
                <a:solidFill>
                  <a:schemeClr val="tx1"/>
                </a:solidFill>
                <a:effectLst/>
                <a:latin typeface="+mn-lt"/>
                <a:ea typeface="+mn-ea"/>
                <a:cs typeface="+mn-cs"/>
              </a:rPr>
              <a:t> v </a:t>
            </a:r>
            <a:r>
              <a:rPr lang="en-GB" sz="1200" b="1" i="0" u="sng" kern="1200" dirty="0" err="1">
                <a:solidFill>
                  <a:schemeClr val="tx1"/>
                </a:solidFill>
                <a:effectLst/>
                <a:latin typeface="+mn-lt"/>
                <a:ea typeface="+mn-ea"/>
                <a:cs typeface="+mn-cs"/>
              </a:rPr>
              <a:t>Pappah</a:t>
            </a:r>
            <a:r>
              <a:rPr lang="en-GB" sz="1200" b="1" i="0" u="sng" kern="1200" dirty="0">
                <a:solidFill>
                  <a:schemeClr val="tx1"/>
                </a:solidFill>
                <a:effectLst/>
                <a:latin typeface="+mn-lt"/>
                <a:ea typeface="+mn-ea"/>
                <a:cs typeface="+mn-cs"/>
              </a:rPr>
              <a:t> [1994] 1 MLJ 144</a:t>
            </a:r>
            <a:endParaRPr lang="en-GB" sz="1200" b="0" i="0" kern="1200" dirty="0">
              <a:solidFill>
                <a:schemeClr val="tx1"/>
              </a:solidFill>
              <a:effectLst/>
              <a:latin typeface="+mn-lt"/>
              <a:ea typeface="+mn-ea"/>
              <a:cs typeface="+mn-cs"/>
            </a:endParaRPr>
          </a:p>
          <a:p>
            <a:pPr fontAlgn="base"/>
            <a:r>
              <a:rPr lang="en-GB" sz="1200" b="1" i="0" u="sng" kern="1200" dirty="0">
                <a:solidFill>
                  <a:schemeClr val="tx1"/>
                </a:solidFill>
                <a:effectLst/>
                <a:latin typeface="+mn-lt"/>
                <a:ea typeface="+mn-ea"/>
                <a:cs typeface="+mn-cs"/>
              </a:rPr>
              <a:t>Re </a:t>
            </a:r>
            <a:r>
              <a:rPr lang="en-GB" sz="1200" b="1" i="0" u="sng" kern="1200" dirty="0" err="1">
                <a:solidFill>
                  <a:schemeClr val="tx1"/>
                </a:solidFill>
                <a:effectLst/>
                <a:latin typeface="+mn-lt"/>
                <a:ea typeface="+mn-ea"/>
                <a:cs typeface="+mn-cs"/>
              </a:rPr>
              <a:t>Yeow</a:t>
            </a:r>
            <a:r>
              <a:rPr lang="en-GB" sz="1200" b="1" i="0" u="sng" kern="1200" dirty="0">
                <a:solidFill>
                  <a:schemeClr val="tx1"/>
                </a:solidFill>
                <a:effectLst/>
                <a:latin typeface="+mn-lt"/>
                <a:ea typeface="+mn-ea"/>
                <a:cs typeface="+mn-cs"/>
              </a:rPr>
              <a:t> Chow </a:t>
            </a:r>
            <a:r>
              <a:rPr lang="en-GB" sz="1200" b="1" i="0" u="sng" kern="1200" dirty="0" err="1">
                <a:solidFill>
                  <a:schemeClr val="tx1"/>
                </a:solidFill>
                <a:effectLst/>
                <a:latin typeface="+mn-lt"/>
                <a:ea typeface="+mn-ea"/>
                <a:cs typeface="+mn-cs"/>
              </a:rPr>
              <a:t>Beng</a:t>
            </a:r>
            <a:r>
              <a:rPr lang="en-GB" sz="1200" b="1" i="0" u="sng" kern="1200" dirty="0">
                <a:solidFill>
                  <a:schemeClr val="tx1"/>
                </a:solidFill>
                <a:effectLst/>
                <a:latin typeface="+mn-lt"/>
                <a:ea typeface="+mn-ea"/>
                <a:cs typeface="+mn-cs"/>
              </a:rPr>
              <a:t>, Deceased [1998] 2 MLJ 330</a:t>
            </a:r>
            <a:endParaRPr lang="en-GB" sz="1200" b="0" i="0" kern="1200" dirty="0">
              <a:solidFill>
                <a:schemeClr val="tx1"/>
              </a:solidFill>
              <a:effectLst/>
              <a:latin typeface="+mn-lt"/>
              <a:ea typeface="+mn-ea"/>
              <a:cs typeface="+mn-cs"/>
            </a:endParaRPr>
          </a:p>
          <a:p>
            <a:pPr fontAlgn="base"/>
            <a:r>
              <a:rPr lang="en-GB" sz="1200" b="1" i="0" u="sng" kern="1200" dirty="0">
                <a:solidFill>
                  <a:schemeClr val="tx1"/>
                </a:solidFill>
                <a:effectLst/>
                <a:latin typeface="+mn-lt"/>
                <a:ea typeface="+mn-ea"/>
                <a:cs typeface="+mn-cs"/>
              </a:rPr>
              <a:t>Chin Teck </a:t>
            </a:r>
            <a:r>
              <a:rPr lang="en-GB" sz="1200" b="1" i="0" u="sng" kern="1200" dirty="0" err="1">
                <a:solidFill>
                  <a:schemeClr val="tx1"/>
                </a:solidFill>
                <a:effectLst/>
                <a:latin typeface="+mn-lt"/>
                <a:ea typeface="+mn-ea"/>
                <a:cs typeface="+mn-cs"/>
              </a:rPr>
              <a:t>Kwee</a:t>
            </a:r>
            <a:r>
              <a:rPr lang="en-GB" sz="1200" b="1" i="0" u="sng" kern="1200" dirty="0">
                <a:solidFill>
                  <a:schemeClr val="tx1"/>
                </a:solidFill>
                <a:effectLst/>
                <a:latin typeface="+mn-lt"/>
                <a:ea typeface="+mn-ea"/>
                <a:cs typeface="+mn-cs"/>
              </a:rPr>
              <a:t> v Lai Yoke Ngan [1993] MLJU 123</a:t>
            </a:r>
            <a:endParaRPr lang="en-GB" sz="1200" b="0" i="0" kern="1200" dirty="0">
              <a:solidFill>
                <a:schemeClr val="tx1"/>
              </a:solidFill>
              <a:effectLst/>
              <a:latin typeface="+mn-lt"/>
              <a:ea typeface="+mn-ea"/>
              <a:cs typeface="+mn-cs"/>
            </a:endParaRPr>
          </a:p>
          <a:p>
            <a:pPr fontAlgn="base"/>
            <a:r>
              <a:rPr lang="en-GB" sz="1200" b="1" i="0" u="sng" kern="1200" dirty="0">
                <a:solidFill>
                  <a:schemeClr val="tx1"/>
                </a:solidFill>
                <a:effectLst/>
                <a:latin typeface="+mn-lt"/>
                <a:ea typeface="+mn-ea"/>
                <a:cs typeface="+mn-cs"/>
              </a:rPr>
              <a:t>Re Mana </a:t>
            </a:r>
            <a:r>
              <a:rPr lang="en-GB" sz="1200" b="1" i="0" u="sng" kern="1200" dirty="0" err="1">
                <a:solidFill>
                  <a:schemeClr val="tx1"/>
                </a:solidFill>
                <a:effectLst/>
                <a:latin typeface="+mn-lt"/>
                <a:ea typeface="+mn-ea"/>
                <a:cs typeface="+mn-cs"/>
              </a:rPr>
              <a:t>Seena</a:t>
            </a:r>
            <a:r>
              <a:rPr lang="en-GB" sz="1200" b="1" i="0" u="sng" kern="1200" dirty="0">
                <a:solidFill>
                  <a:schemeClr val="tx1"/>
                </a:solidFill>
                <a:effectLst/>
                <a:latin typeface="+mn-lt"/>
                <a:ea typeface="+mn-ea"/>
                <a:cs typeface="+mn-cs"/>
              </a:rPr>
              <a:t> </a:t>
            </a:r>
            <a:r>
              <a:rPr lang="en-GB" sz="1200" b="1" i="0" u="sng" kern="1200" dirty="0" err="1">
                <a:solidFill>
                  <a:schemeClr val="tx1"/>
                </a:solidFill>
                <a:effectLst/>
                <a:latin typeface="+mn-lt"/>
                <a:ea typeface="+mn-ea"/>
                <a:cs typeface="+mn-cs"/>
              </a:rPr>
              <a:t>Veeran</a:t>
            </a:r>
            <a:r>
              <a:rPr lang="en-GB" sz="1200" b="1" i="0" u="sng" kern="1200" dirty="0">
                <a:solidFill>
                  <a:schemeClr val="tx1"/>
                </a:solidFill>
                <a:effectLst/>
                <a:latin typeface="+mn-lt"/>
                <a:ea typeface="+mn-ea"/>
                <a:cs typeface="+mn-cs"/>
              </a:rPr>
              <a:t> [1975] 1 MLJ 1</a:t>
            </a:r>
            <a:endParaRPr lang="en-GB" sz="1200" b="0" i="0" kern="1200" dirty="0">
              <a:solidFill>
                <a:schemeClr val="tx1"/>
              </a:solidFill>
              <a:effectLst/>
              <a:latin typeface="+mn-lt"/>
              <a:ea typeface="+mn-ea"/>
              <a:cs typeface="+mn-cs"/>
            </a:endParaRPr>
          </a:p>
          <a:p>
            <a:pPr fontAlgn="base"/>
            <a:r>
              <a:rPr lang="en-GB" sz="1200" b="1" i="0" u="sng" kern="1200" dirty="0">
                <a:solidFill>
                  <a:schemeClr val="tx1"/>
                </a:solidFill>
                <a:effectLst/>
                <a:latin typeface="+mn-lt"/>
                <a:ea typeface="+mn-ea"/>
                <a:cs typeface="+mn-cs"/>
              </a:rPr>
              <a:t>Wan </a:t>
            </a:r>
            <a:r>
              <a:rPr lang="en-GB" sz="1200" b="1" i="0" u="sng" kern="1200" dirty="0" err="1">
                <a:solidFill>
                  <a:schemeClr val="tx1"/>
                </a:solidFill>
                <a:effectLst/>
                <a:latin typeface="+mn-lt"/>
                <a:ea typeface="+mn-ea"/>
                <a:cs typeface="+mn-cs"/>
              </a:rPr>
              <a:t>Ujang</a:t>
            </a:r>
            <a:r>
              <a:rPr lang="en-GB" sz="1200" b="1" i="0" u="sng" kern="1200" dirty="0">
                <a:solidFill>
                  <a:schemeClr val="tx1"/>
                </a:solidFill>
                <a:effectLst/>
                <a:latin typeface="+mn-lt"/>
                <a:ea typeface="+mn-ea"/>
                <a:cs typeface="+mn-cs"/>
              </a:rPr>
              <a:t> v Government of Sarawak [2016] 1 LNS 836</a:t>
            </a:r>
            <a:endParaRPr lang="en-GB" sz="1200" b="0" i="0" kern="1200" dirty="0">
              <a:solidFill>
                <a:schemeClr val="tx1"/>
              </a:solidFill>
              <a:effectLst/>
              <a:latin typeface="+mn-lt"/>
              <a:ea typeface="+mn-ea"/>
              <a:cs typeface="+mn-cs"/>
            </a:endParaRPr>
          </a:p>
          <a:p>
            <a:endParaRPr lang="en-MY" dirty="0"/>
          </a:p>
        </p:txBody>
      </p:sp>
      <p:sp>
        <p:nvSpPr>
          <p:cNvPr id="4" name="Slide Number Placeholder 3"/>
          <p:cNvSpPr>
            <a:spLocks noGrp="1"/>
          </p:cNvSpPr>
          <p:nvPr>
            <p:ph type="sldNum" sz="quarter" idx="5"/>
          </p:nvPr>
        </p:nvSpPr>
        <p:spPr/>
        <p:txBody>
          <a:bodyPr/>
          <a:lstStyle/>
          <a:p>
            <a:fld id="{BD32D4D6-4B33-4329-B7C6-40046C656C8C}" type="slidenum">
              <a:rPr lang="en-MY" smtClean="0"/>
              <a:t>12</a:t>
            </a:fld>
            <a:endParaRPr lang="en-MY"/>
          </a:p>
        </p:txBody>
      </p:sp>
    </p:spTree>
    <p:extLst>
      <p:ext uri="{BB962C8B-B14F-4D97-AF65-F5344CB8AC3E}">
        <p14:creationId xmlns:p14="http://schemas.microsoft.com/office/powerpoint/2010/main" val="4165931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u="sng" kern="1200" dirty="0">
                <a:solidFill>
                  <a:schemeClr val="tx1"/>
                </a:solidFill>
                <a:effectLst/>
                <a:latin typeface="+mn-lt"/>
                <a:ea typeface="+mn-ea"/>
                <a:cs typeface="+mn-cs"/>
              </a:rPr>
              <a:t>O. 72 ROC 2012</a:t>
            </a:r>
            <a:r>
              <a:rPr lang="en-GB" sz="1200" b="0" i="0" kern="1200" dirty="0">
                <a:solidFill>
                  <a:schemeClr val="tx1"/>
                </a:solidFill>
                <a:effectLst/>
                <a:latin typeface="+mn-lt"/>
                <a:ea typeface="+mn-ea"/>
                <a:cs typeface="+mn-cs"/>
              </a:rPr>
              <a:t> utilises the term “must” 18 times and “shall” 24 times. </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The term “may”, in contrast, only makes an appearance 22 times.</a:t>
            </a:r>
          </a:p>
          <a:p>
            <a:pPr fontAlgn="base"/>
            <a:r>
              <a:rPr lang="en-GB" sz="1200" b="0" i="0" kern="1200" dirty="0">
                <a:solidFill>
                  <a:schemeClr val="tx1"/>
                </a:solidFill>
                <a:effectLst/>
                <a:latin typeface="+mn-lt"/>
                <a:ea typeface="+mn-ea"/>
                <a:cs typeface="+mn-cs"/>
              </a:rPr>
              <a:t>In contrast, </a:t>
            </a:r>
            <a:r>
              <a:rPr lang="en-GB" sz="1200" b="0" i="0" u="sng" kern="1200" dirty="0">
                <a:solidFill>
                  <a:schemeClr val="tx1"/>
                </a:solidFill>
                <a:effectLst/>
                <a:latin typeface="+mn-lt"/>
                <a:ea typeface="+mn-ea"/>
                <a:cs typeface="+mn-cs"/>
              </a:rPr>
              <a:t>non</a:t>
            </a:r>
            <a:r>
              <a:rPr lang="en-GB" sz="1200" b="0" i="0" kern="1200" dirty="0">
                <a:solidFill>
                  <a:schemeClr val="tx1"/>
                </a:solidFill>
                <a:effectLst/>
                <a:latin typeface="+mn-lt"/>
                <a:ea typeface="+mn-ea"/>
                <a:cs typeface="+mn-cs"/>
              </a:rPr>
              <a:t>-contentious probate proceedings under </a:t>
            </a:r>
            <a:r>
              <a:rPr lang="en-GB" sz="1200" b="0" i="0" u="sng" kern="1200" dirty="0">
                <a:solidFill>
                  <a:schemeClr val="tx1"/>
                </a:solidFill>
                <a:effectLst/>
                <a:latin typeface="+mn-lt"/>
                <a:ea typeface="+mn-ea"/>
                <a:cs typeface="+mn-cs"/>
              </a:rPr>
              <a:t>O. 71 ROC 2012</a:t>
            </a:r>
            <a:r>
              <a:rPr lang="en-GB" sz="1200" b="0" i="0" kern="1200" dirty="0">
                <a:solidFill>
                  <a:schemeClr val="tx1"/>
                </a:solidFill>
                <a:effectLst/>
                <a:latin typeface="+mn-lt"/>
                <a:ea typeface="+mn-ea"/>
                <a:cs typeface="+mn-cs"/>
              </a:rPr>
              <a:t> only do not utilise the term “must” at all, preferring instead the discretionary term “may”, which sees 117 appearances.</a:t>
            </a:r>
          </a:p>
          <a:p>
            <a:endParaRPr lang="en-MY" dirty="0"/>
          </a:p>
          <a:p>
            <a:pPr fontAlgn="base"/>
            <a:r>
              <a:rPr lang="en-GB" sz="1200" b="0" i="0" kern="1200" dirty="0">
                <a:solidFill>
                  <a:schemeClr val="tx1"/>
                </a:solidFill>
                <a:effectLst/>
                <a:latin typeface="+mn-lt"/>
                <a:ea typeface="+mn-ea"/>
                <a:cs typeface="+mn-cs"/>
              </a:rPr>
              <a:t>In </a:t>
            </a:r>
            <a:r>
              <a:rPr lang="en-GB" sz="1200" b="1" i="0" u="sng" kern="1200" dirty="0">
                <a:solidFill>
                  <a:schemeClr val="tx1"/>
                </a:solidFill>
                <a:effectLst/>
                <a:latin typeface="+mn-lt"/>
                <a:ea typeface="+mn-ea"/>
                <a:cs typeface="+mn-cs"/>
              </a:rPr>
              <a:t>Dr </a:t>
            </a:r>
            <a:r>
              <a:rPr lang="en-GB" sz="1200" b="1" i="0" u="sng" kern="1200" dirty="0" err="1">
                <a:solidFill>
                  <a:schemeClr val="tx1"/>
                </a:solidFill>
                <a:effectLst/>
                <a:latin typeface="+mn-lt"/>
                <a:ea typeface="+mn-ea"/>
                <a:cs typeface="+mn-cs"/>
              </a:rPr>
              <a:t>Shanmuganathan</a:t>
            </a:r>
            <a:r>
              <a:rPr lang="en-GB" sz="1200" b="1" i="0" u="sng" kern="1200" dirty="0">
                <a:solidFill>
                  <a:schemeClr val="tx1"/>
                </a:solidFill>
                <a:effectLst/>
                <a:latin typeface="+mn-lt"/>
                <a:ea typeface="+mn-ea"/>
                <a:cs typeface="+mn-cs"/>
              </a:rPr>
              <a:t> v </a:t>
            </a:r>
            <a:r>
              <a:rPr lang="en-GB" sz="1200" b="1" i="0" u="sng" kern="1200" dirty="0" err="1">
                <a:solidFill>
                  <a:schemeClr val="tx1"/>
                </a:solidFill>
                <a:effectLst/>
                <a:latin typeface="+mn-lt"/>
                <a:ea typeface="+mn-ea"/>
                <a:cs typeface="+mn-cs"/>
              </a:rPr>
              <a:t>Periasamy</a:t>
            </a:r>
            <a:r>
              <a:rPr lang="en-GB" sz="1200" b="1" i="0" u="sng" kern="1200" dirty="0">
                <a:solidFill>
                  <a:schemeClr val="tx1"/>
                </a:solidFill>
                <a:effectLst/>
                <a:latin typeface="+mn-lt"/>
                <a:ea typeface="+mn-ea"/>
                <a:cs typeface="+mn-cs"/>
              </a:rPr>
              <a:t> </a:t>
            </a:r>
            <a:r>
              <a:rPr lang="en-GB" sz="1200" b="1" i="0" u="sng" kern="1200" dirty="0" err="1">
                <a:solidFill>
                  <a:schemeClr val="tx1"/>
                </a:solidFill>
                <a:effectLst/>
                <a:latin typeface="+mn-lt"/>
                <a:ea typeface="+mn-ea"/>
                <a:cs typeface="+mn-cs"/>
              </a:rPr>
              <a:t>Sithambaram</a:t>
            </a:r>
            <a:r>
              <a:rPr lang="en-GB" sz="1200" b="1" i="0" u="sng" kern="1200" dirty="0">
                <a:solidFill>
                  <a:schemeClr val="tx1"/>
                </a:solidFill>
                <a:effectLst/>
                <a:latin typeface="+mn-lt"/>
                <a:ea typeface="+mn-ea"/>
                <a:cs typeface="+mn-cs"/>
              </a:rPr>
              <a:t> [1997] 3 MLJ 61</a:t>
            </a:r>
            <a:r>
              <a:rPr lang="en-GB" sz="1200" b="0" i="0" kern="1200" dirty="0">
                <a:solidFill>
                  <a:schemeClr val="tx1"/>
                </a:solidFill>
                <a:effectLst/>
                <a:latin typeface="+mn-lt"/>
                <a:ea typeface="+mn-ea"/>
                <a:cs typeface="+mn-cs"/>
              </a:rPr>
              <a:t>, the Federal Court emphasised that </a:t>
            </a:r>
            <a:r>
              <a:rPr lang="en-GB" sz="1200" b="0" i="0" u="sng" kern="1200" dirty="0">
                <a:solidFill>
                  <a:schemeClr val="tx1"/>
                </a:solidFill>
                <a:effectLst/>
                <a:latin typeface="+mn-lt"/>
                <a:ea typeface="+mn-ea"/>
                <a:cs typeface="+mn-cs"/>
              </a:rPr>
              <a:t>O. 72 RHC 1980</a:t>
            </a:r>
            <a:r>
              <a:rPr lang="en-GB" sz="1200" b="0" i="0" kern="1200" dirty="0">
                <a:solidFill>
                  <a:schemeClr val="tx1"/>
                </a:solidFill>
                <a:effectLst/>
                <a:latin typeface="+mn-lt"/>
                <a:ea typeface="+mn-ea"/>
                <a:cs typeface="+mn-cs"/>
              </a:rPr>
              <a:t> (which is </a:t>
            </a:r>
            <a:r>
              <a:rPr lang="en-GB" sz="1200" b="0" i="1" kern="1200" dirty="0">
                <a:solidFill>
                  <a:schemeClr val="tx1"/>
                </a:solidFill>
                <a:effectLst/>
                <a:latin typeface="+mn-lt"/>
                <a:ea typeface="+mn-ea"/>
                <a:cs typeface="+mn-cs"/>
              </a:rPr>
              <a:t>in </a:t>
            </a:r>
            <a:r>
              <a:rPr lang="en-GB" sz="1200" b="0" i="1" kern="1200" dirty="0" err="1">
                <a:solidFill>
                  <a:schemeClr val="tx1"/>
                </a:solidFill>
                <a:effectLst/>
                <a:latin typeface="+mn-lt"/>
                <a:ea typeface="+mn-ea"/>
                <a:cs typeface="+mn-cs"/>
              </a:rPr>
              <a:t>pari</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materia</a:t>
            </a:r>
            <a:r>
              <a:rPr lang="en-GB" sz="1200" b="0" i="0" kern="1200" dirty="0">
                <a:solidFill>
                  <a:schemeClr val="tx1"/>
                </a:solidFill>
                <a:effectLst/>
                <a:latin typeface="+mn-lt"/>
                <a:ea typeface="+mn-ea"/>
                <a:cs typeface="+mn-cs"/>
              </a:rPr>
              <a:t> with </a:t>
            </a:r>
            <a:r>
              <a:rPr lang="en-GB" sz="1200" b="0" i="0" u="sng" kern="1200" dirty="0">
                <a:solidFill>
                  <a:schemeClr val="tx1"/>
                </a:solidFill>
                <a:effectLst/>
                <a:latin typeface="+mn-lt"/>
                <a:ea typeface="+mn-ea"/>
                <a:cs typeface="+mn-cs"/>
              </a:rPr>
              <a:t>O. 72 ROC 2012</a:t>
            </a:r>
            <a:r>
              <a:rPr lang="en-GB" sz="1200" b="0" i="0" kern="1200" dirty="0">
                <a:solidFill>
                  <a:schemeClr val="tx1"/>
                </a:solidFill>
                <a:effectLst/>
                <a:latin typeface="+mn-lt"/>
                <a:ea typeface="+mn-ea"/>
                <a:cs typeface="+mn-cs"/>
              </a:rPr>
              <a:t>) is to be complied with:</a:t>
            </a:r>
          </a:p>
          <a:p>
            <a:pPr fontAlgn="base"/>
            <a:r>
              <a:rPr lang="en-GB" i="0" u="sng" dirty="0">
                <a:effectLst/>
              </a:rPr>
              <a:t>Orders 71 and 72 of the Rules of the High Court 1980 ('the RHC') provide for the conduct respectively of both non-contentious and contentious probate proceedings.</a:t>
            </a:r>
            <a:r>
              <a:rPr lang="en-GB" i="0" dirty="0">
                <a:effectLst/>
              </a:rPr>
              <a:t>… After the caveat was lodged and the citation was served, the defendant ought to have taken immediate steps to propound the will so that the sole issue could have been resolved without delay. Failure to do so and his other acts necessitated the number of suits being filed between the same parties. </a:t>
            </a:r>
            <a:r>
              <a:rPr lang="en-GB" dirty="0"/>
              <a:t> </a:t>
            </a:r>
            <a:r>
              <a:rPr lang="en-GB" i="0" u="sng" dirty="0">
                <a:effectLst/>
              </a:rPr>
              <a:t>In these circumstances, it is strange that the RHC were not strictly adhered to. But what is seen here is an intolerable and unhealthy situation. Solicitors, being officers of the court, should assist the courts in controlling and preventing multiplicity of proceedings of this nature, especially when there are clear rules available for the prosecution of civil proceedings of this nature where the sole issue was crystal </a:t>
            </a:r>
            <a:r>
              <a:rPr lang="en-GB" i="0" u="sng" dirty="0" err="1">
                <a:effectLst/>
              </a:rPr>
              <a:t>clear.</a:t>
            </a:r>
            <a:r>
              <a:rPr lang="en-GB" sz="1200" b="0" i="0" kern="1200" dirty="0" err="1">
                <a:solidFill>
                  <a:schemeClr val="tx1"/>
                </a:solidFill>
                <a:effectLst/>
                <a:latin typeface="+mn-lt"/>
                <a:ea typeface="+mn-ea"/>
                <a:cs typeface="+mn-cs"/>
              </a:rPr>
              <a:t>Likewise</a:t>
            </a:r>
            <a:r>
              <a:rPr lang="en-GB" sz="1200" b="0" i="0" kern="1200" dirty="0">
                <a:solidFill>
                  <a:schemeClr val="tx1"/>
                </a:solidFill>
                <a:effectLst/>
                <a:latin typeface="+mn-lt"/>
                <a:ea typeface="+mn-ea"/>
                <a:cs typeface="+mn-cs"/>
              </a:rPr>
              <a:t> in </a:t>
            </a:r>
            <a:r>
              <a:rPr lang="en-GB" sz="1200" b="1" i="0" u="sng" kern="1200" dirty="0" err="1">
                <a:solidFill>
                  <a:schemeClr val="tx1"/>
                </a:solidFill>
                <a:effectLst/>
                <a:latin typeface="+mn-lt"/>
                <a:ea typeface="+mn-ea"/>
                <a:cs typeface="+mn-cs"/>
              </a:rPr>
              <a:t>Sivanendran</a:t>
            </a:r>
            <a:r>
              <a:rPr lang="en-GB" sz="1200" b="1" i="0" u="sng" kern="1200" dirty="0">
                <a:solidFill>
                  <a:schemeClr val="tx1"/>
                </a:solidFill>
                <a:effectLst/>
                <a:latin typeface="+mn-lt"/>
                <a:ea typeface="+mn-ea"/>
                <a:cs typeface="+mn-cs"/>
              </a:rPr>
              <a:t> </a:t>
            </a:r>
            <a:r>
              <a:rPr lang="en-GB" sz="1200" b="1" i="0" u="sng" kern="1200" dirty="0" err="1">
                <a:solidFill>
                  <a:schemeClr val="tx1"/>
                </a:solidFill>
                <a:effectLst/>
                <a:latin typeface="+mn-lt"/>
                <a:ea typeface="+mn-ea"/>
                <a:cs typeface="+mn-cs"/>
              </a:rPr>
              <a:t>Markandoo</a:t>
            </a:r>
            <a:r>
              <a:rPr lang="en-GB" sz="1200" b="1" i="0" u="sng" kern="1200" dirty="0">
                <a:solidFill>
                  <a:schemeClr val="tx1"/>
                </a:solidFill>
                <a:effectLst/>
                <a:latin typeface="+mn-lt"/>
                <a:ea typeface="+mn-ea"/>
                <a:cs typeface="+mn-cs"/>
              </a:rPr>
              <a:t> v Dr Mahendran </a:t>
            </a:r>
            <a:r>
              <a:rPr lang="en-GB" sz="1200" b="1" i="0" u="sng" kern="1200" dirty="0" err="1">
                <a:solidFill>
                  <a:schemeClr val="tx1"/>
                </a:solidFill>
                <a:effectLst/>
                <a:latin typeface="+mn-lt"/>
                <a:ea typeface="+mn-ea"/>
                <a:cs typeface="+mn-cs"/>
              </a:rPr>
              <a:t>Markandoo</a:t>
            </a:r>
            <a:r>
              <a:rPr lang="en-GB" sz="1200" b="1" i="0" u="sng" kern="1200" dirty="0">
                <a:solidFill>
                  <a:schemeClr val="tx1"/>
                </a:solidFill>
                <a:effectLst/>
                <a:latin typeface="+mn-lt"/>
                <a:ea typeface="+mn-ea"/>
                <a:cs typeface="+mn-cs"/>
              </a:rPr>
              <a:t> [1988] 2 MLJ 169</a:t>
            </a:r>
            <a:r>
              <a:rPr lang="en-GB" sz="1200" b="0" i="0" kern="1200" dirty="0">
                <a:solidFill>
                  <a:schemeClr val="tx1"/>
                </a:solidFill>
                <a:effectLst/>
                <a:latin typeface="+mn-lt"/>
                <a:ea typeface="+mn-ea"/>
                <a:cs typeface="+mn-cs"/>
              </a:rPr>
              <a:t>, the Federal Court “</a:t>
            </a:r>
            <a:r>
              <a:rPr lang="en-GB" sz="1200" b="0" i="1" kern="1200" dirty="0">
                <a:solidFill>
                  <a:schemeClr val="tx1"/>
                </a:solidFill>
                <a:effectLst/>
                <a:latin typeface="+mn-lt"/>
                <a:ea typeface="+mn-ea"/>
                <a:cs typeface="+mn-cs"/>
              </a:rPr>
              <a:t>emphasise</a:t>
            </a:r>
            <a:r>
              <a:rPr lang="en-GB" sz="1200" b="0" i="0" kern="1200" dirty="0">
                <a:solidFill>
                  <a:schemeClr val="tx1"/>
                </a:solidFill>
                <a:effectLst/>
                <a:latin typeface="+mn-lt"/>
                <a:ea typeface="+mn-ea"/>
                <a:cs typeface="+mn-cs"/>
              </a:rPr>
              <a:t>[d] </a:t>
            </a:r>
            <a:r>
              <a:rPr lang="en-GB" sz="1200" b="0" i="1" kern="1200" dirty="0">
                <a:solidFill>
                  <a:schemeClr val="tx1"/>
                </a:solidFill>
                <a:effectLst/>
                <a:latin typeface="+mn-lt"/>
                <a:ea typeface="+mn-ea"/>
                <a:cs typeface="+mn-cs"/>
              </a:rPr>
              <a:t>that probate actions, whether contentious or non-contentious, should comply with Order 71 and Order 72 of the </a:t>
            </a:r>
            <a:r>
              <a:rPr lang="en-GB" sz="1200" b="0" i="1" u="none" strike="noStrike" kern="1200" dirty="0">
                <a:solidFill>
                  <a:schemeClr val="tx1"/>
                </a:solidFill>
                <a:effectLst/>
                <a:latin typeface="+mn-lt"/>
                <a:ea typeface="+mn-ea"/>
                <a:cs typeface="+mn-cs"/>
                <a:hlinkClick r:id="rId3"/>
              </a:rPr>
              <a:t>Rules of the High Court 1980</a:t>
            </a:r>
            <a:r>
              <a:rPr lang="en-GB" sz="1200" b="0" i="1" kern="1200" dirty="0">
                <a:solidFill>
                  <a:schemeClr val="tx1"/>
                </a:solidFill>
                <a:effectLst/>
                <a:latin typeface="+mn-lt"/>
                <a:ea typeface="+mn-ea"/>
                <a:cs typeface="+mn-cs"/>
              </a:rPr>
              <a:t>.”</a:t>
            </a:r>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In </a:t>
            </a:r>
            <a:r>
              <a:rPr lang="en-GB" sz="1200" b="1" i="0" u="sng" kern="1200" dirty="0" err="1">
                <a:solidFill>
                  <a:schemeClr val="tx1"/>
                </a:solidFill>
                <a:effectLst/>
                <a:latin typeface="+mn-lt"/>
                <a:ea typeface="+mn-ea"/>
                <a:cs typeface="+mn-cs"/>
              </a:rPr>
              <a:t>Priyakumary</a:t>
            </a:r>
            <a:r>
              <a:rPr lang="en-GB" sz="1200" b="1" i="0" u="sng" kern="1200" dirty="0">
                <a:solidFill>
                  <a:schemeClr val="tx1"/>
                </a:solidFill>
                <a:effectLst/>
                <a:latin typeface="+mn-lt"/>
                <a:ea typeface="+mn-ea"/>
                <a:cs typeface="+mn-cs"/>
              </a:rPr>
              <a:t> </a:t>
            </a:r>
            <a:r>
              <a:rPr lang="en-GB" sz="1200" b="1" i="0" u="sng" kern="1200" dirty="0" err="1">
                <a:solidFill>
                  <a:schemeClr val="tx1"/>
                </a:solidFill>
                <a:effectLst/>
                <a:latin typeface="+mn-lt"/>
                <a:ea typeface="+mn-ea"/>
                <a:cs typeface="+mn-cs"/>
              </a:rPr>
              <a:t>Muthucumaru</a:t>
            </a:r>
            <a:r>
              <a:rPr lang="en-GB" sz="1200" b="1" i="0" u="sng" kern="1200" dirty="0">
                <a:solidFill>
                  <a:schemeClr val="tx1"/>
                </a:solidFill>
                <a:effectLst/>
                <a:latin typeface="+mn-lt"/>
                <a:ea typeface="+mn-ea"/>
                <a:cs typeface="+mn-cs"/>
              </a:rPr>
              <a:t> v </a:t>
            </a:r>
            <a:r>
              <a:rPr lang="en-GB" sz="1200" b="1" i="0" u="sng" kern="1200" dirty="0" err="1">
                <a:solidFill>
                  <a:schemeClr val="tx1"/>
                </a:solidFill>
                <a:effectLst/>
                <a:latin typeface="+mn-lt"/>
                <a:ea typeface="+mn-ea"/>
                <a:cs typeface="+mn-cs"/>
              </a:rPr>
              <a:t>Gunasingam</a:t>
            </a:r>
            <a:r>
              <a:rPr lang="en-GB" sz="1200" b="1" i="0" u="sng" kern="1200" dirty="0">
                <a:solidFill>
                  <a:schemeClr val="tx1"/>
                </a:solidFill>
                <a:effectLst/>
                <a:latin typeface="+mn-lt"/>
                <a:ea typeface="+mn-ea"/>
                <a:cs typeface="+mn-cs"/>
              </a:rPr>
              <a:t> </a:t>
            </a:r>
            <a:r>
              <a:rPr lang="en-GB" sz="1200" b="1" i="0" u="sng" kern="1200" dirty="0" err="1">
                <a:solidFill>
                  <a:schemeClr val="tx1"/>
                </a:solidFill>
                <a:effectLst/>
                <a:latin typeface="+mn-lt"/>
                <a:ea typeface="+mn-ea"/>
                <a:cs typeface="+mn-cs"/>
              </a:rPr>
              <a:t>Ramasingam</a:t>
            </a:r>
            <a:r>
              <a:rPr lang="en-GB" sz="1200" b="1" i="0" u="sng" kern="1200" dirty="0">
                <a:solidFill>
                  <a:schemeClr val="tx1"/>
                </a:solidFill>
                <a:effectLst/>
                <a:latin typeface="+mn-lt"/>
                <a:ea typeface="+mn-ea"/>
                <a:cs typeface="+mn-cs"/>
              </a:rPr>
              <a:t> [2006] 5 MLJ 511</a:t>
            </a:r>
            <a:r>
              <a:rPr lang="en-GB" sz="1200" b="0" i="0" kern="1200" dirty="0">
                <a:solidFill>
                  <a:schemeClr val="tx1"/>
                </a:solidFill>
                <a:effectLst/>
                <a:latin typeface="+mn-lt"/>
                <a:ea typeface="+mn-ea"/>
                <a:cs typeface="+mn-cs"/>
              </a:rPr>
              <a:t>, the Court of Appeal affirmed that </a:t>
            </a:r>
            <a:r>
              <a:rPr lang="en-GB" sz="1200" b="0" i="0" u="sng" kern="1200" dirty="0">
                <a:solidFill>
                  <a:schemeClr val="tx1"/>
                </a:solidFill>
                <a:effectLst/>
                <a:latin typeface="+mn-lt"/>
                <a:ea typeface="+mn-ea"/>
                <a:cs typeface="+mn-cs"/>
              </a:rPr>
              <a:t>O. 72</a:t>
            </a:r>
            <a:r>
              <a:rPr lang="en-GB" sz="1200" b="0" i="0" kern="1200" dirty="0">
                <a:solidFill>
                  <a:schemeClr val="tx1"/>
                </a:solidFill>
                <a:effectLst/>
                <a:latin typeface="+mn-lt"/>
                <a:ea typeface="+mn-ea"/>
                <a:cs typeface="+mn-cs"/>
              </a:rPr>
              <a:t> must be complied with:</a:t>
            </a:r>
          </a:p>
          <a:p>
            <a:pPr fontAlgn="base"/>
            <a:r>
              <a:rPr lang="en-GB" i="0" dirty="0">
                <a:effectLst/>
              </a:rPr>
              <a:t>[13] For the present case, it must be noted that it involves the respondent's intended application to revoke the grant of the letter of administration in respect of the estate of the deceased which was granted to the appellants on 1 August 2003. By virtue of the definition of the words 'probate action' under O 72 r 1(2) of the RHC that proceeding is a probate action. It is a contentious probate proceeding as defined thereunder. </a:t>
            </a:r>
            <a:r>
              <a:rPr lang="en-GB" dirty="0"/>
              <a:t> </a:t>
            </a:r>
            <a:r>
              <a:rPr lang="en-GB" i="0" u="sng" dirty="0">
                <a:effectLst/>
              </a:rPr>
              <a:t>Therefore, for the purpose of the action contemplated by the respondent against the appellants in this case the applicable rules are O 72, not O 71 of the RHC. A probate action under O 72 r 2(1) of the RHC must be begin by writ and the writ must be issued out of the Registry. In the present case, the respondent is found to have lodged a caveat in the High Court on 7 October 2003, well after the appellants had obtained the letters of administration of the estate of the deceased on 1 August 2003. In our view, the procedure adopted by the respondent in this case by filing the caveat to challenge the granting of the letters of administration of the estate of the deceased to the appellants is wrong in </a:t>
            </a:r>
            <a:r>
              <a:rPr lang="en-GB" i="0" u="sng" dirty="0" err="1">
                <a:effectLst/>
              </a:rPr>
              <a:t>law.</a:t>
            </a:r>
            <a:r>
              <a:rPr lang="en-GB" sz="1200" b="0" i="0" kern="1200" dirty="0" err="1">
                <a:solidFill>
                  <a:schemeClr val="tx1"/>
                </a:solidFill>
                <a:effectLst/>
                <a:latin typeface="+mn-lt"/>
                <a:ea typeface="+mn-ea"/>
                <a:cs typeface="+mn-cs"/>
              </a:rPr>
              <a:t>Refer</a:t>
            </a:r>
            <a:r>
              <a:rPr lang="en-GB" sz="1200" b="0" i="0" kern="1200" dirty="0">
                <a:solidFill>
                  <a:schemeClr val="tx1"/>
                </a:solidFill>
                <a:effectLst/>
                <a:latin typeface="+mn-lt"/>
                <a:ea typeface="+mn-ea"/>
                <a:cs typeface="+mn-cs"/>
              </a:rPr>
              <a:t> further:</a:t>
            </a:r>
          </a:p>
          <a:p>
            <a:pPr fontAlgn="base"/>
            <a:r>
              <a:rPr lang="en-GB" sz="1200" b="1" i="0" u="sng" kern="1200" dirty="0">
                <a:solidFill>
                  <a:schemeClr val="tx1"/>
                </a:solidFill>
                <a:effectLst/>
                <a:latin typeface="+mn-lt"/>
                <a:ea typeface="+mn-ea"/>
                <a:cs typeface="+mn-cs"/>
              </a:rPr>
              <a:t>Yap Teck </a:t>
            </a:r>
            <a:r>
              <a:rPr lang="en-GB" sz="1200" b="1" i="0" u="sng" kern="1200" dirty="0" err="1">
                <a:solidFill>
                  <a:schemeClr val="tx1"/>
                </a:solidFill>
                <a:effectLst/>
                <a:latin typeface="+mn-lt"/>
                <a:ea typeface="+mn-ea"/>
                <a:cs typeface="+mn-cs"/>
              </a:rPr>
              <a:t>Ngian</a:t>
            </a:r>
            <a:r>
              <a:rPr lang="en-GB" sz="1200" b="1" i="0" u="sng" kern="1200" dirty="0">
                <a:solidFill>
                  <a:schemeClr val="tx1"/>
                </a:solidFill>
                <a:effectLst/>
                <a:latin typeface="+mn-lt"/>
                <a:ea typeface="+mn-ea"/>
                <a:cs typeface="+mn-cs"/>
              </a:rPr>
              <a:t> v Yap Hong Lang [2007] 5 MLJ 756 (FC)</a:t>
            </a:r>
            <a:endParaRPr lang="en-GB" sz="1200" b="0" i="0" kern="1200" dirty="0">
              <a:solidFill>
                <a:schemeClr val="tx1"/>
              </a:solidFill>
              <a:effectLst/>
              <a:latin typeface="+mn-lt"/>
              <a:ea typeface="+mn-ea"/>
              <a:cs typeface="+mn-cs"/>
            </a:endParaRPr>
          </a:p>
          <a:p>
            <a:pPr fontAlgn="base"/>
            <a:r>
              <a:rPr lang="en-GB" i="0" dirty="0">
                <a:effectLst/>
              </a:rPr>
              <a:t>[6] </a:t>
            </a:r>
            <a:r>
              <a:rPr lang="en-GB" dirty="0"/>
              <a:t> </a:t>
            </a:r>
            <a:r>
              <a:rPr lang="en-GB" i="0" u="sng" dirty="0">
                <a:effectLst/>
              </a:rPr>
              <a:t>Thus, it is clear from the above provisions that before any person can file a writ for the revocation of the grant of a letter of administration, a citation against the person to whom the letter was granted must be issued to him requiring him to bring into and leave at the court registry the letter of administration (O 72 r 7). The citation must be settled by the court before it is issued (O 72 r 8(1)). Before a citation is issued pursuant to O 72 r 7 an affidavit verifying the statements of fact to be made in the citation must be sworn by the person applying for the citation to be issued (O 72 r 8(2)) and that the citation must be served personally on the </a:t>
            </a:r>
            <a:r>
              <a:rPr lang="en-GB" i="0" u="sng" dirty="0" err="1">
                <a:effectLst/>
              </a:rPr>
              <a:t>citee</a:t>
            </a:r>
            <a:r>
              <a:rPr lang="en-GB" i="0" u="sng" dirty="0">
                <a:effectLst/>
              </a:rPr>
              <a:t> which the </a:t>
            </a:r>
            <a:r>
              <a:rPr lang="en-GB" i="0" u="sng" dirty="0" err="1">
                <a:effectLst/>
              </a:rPr>
              <a:t>citors</a:t>
            </a:r>
            <a:r>
              <a:rPr lang="en-GB" i="0" u="sng" dirty="0">
                <a:effectLst/>
              </a:rPr>
              <a:t> did in the present case.</a:t>
            </a:r>
            <a:r>
              <a:rPr lang="en-GB" dirty="0"/>
              <a:t> </a:t>
            </a:r>
            <a:r>
              <a:rPr lang="en-GB" i="0" dirty="0">
                <a:effectLst/>
              </a:rPr>
              <a:t> In the Administration of Estates Handbook, </a:t>
            </a:r>
            <a:r>
              <a:rPr lang="en-GB" i="0" dirty="0" err="1">
                <a:effectLst/>
              </a:rPr>
              <a:t>Kanesh</a:t>
            </a:r>
            <a:r>
              <a:rPr lang="en-GB" i="0" dirty="0">
                <a:effectLst/>
              </a:rPr>
              <a:t> </a:t>
            </a:r>
            <a:r>
              <a:rPr lang="en-GB" i="0" dirty="0" err="1">
                <a:effectLst/>
              </a:rPr>
              <a:t>Sundrum</a:t>
            </a:r>
            <a:r>
              <a:rPr lang="en-GB" i="0" dirty="0">
                <a:effectLst/>
              </a:rPr>
              <a:t> states at p 187 para 192: Every probate action must be begun by writ issued out of the Registry of the High Court. The writ must be endorsed with a statement of the nature of the interest of the plaintiff and of the defendant in the estate of the deceased. A writ beginning an action for the revocation of probate or administration can only be issued after a citation to bring in grant has been issued or the probate or letters of administration has been lodged in the said registry. (Emphasis added.) …[9] </a:t>
            </a:r>
            <a:r>
              <a:rPr lang="en-GB" dirty="0"/>
              <a:t> </a:t>
            </a:r>
            <a:r>
              <a:rPr lang="en-GB" i="0" u="sng" dirty="0">
                <a:effectLst/>
              </a:rPr>
              <a:t>Likewise, O 72 r 8(2) provides for the manner of applying for a citation by way of an affidavit in contentious probate proceedings. Considering that the manner of application is specifically provided for in the RHC, it is only proper that the r 8(2) procedure is to be complied with as after all, the RHC are made to be obeyed (see </a:t>
            </a:r>
            <a:r>
              <a:rPr lang="en-GB" u="sng" dirty="0">
                <a:effectLst/>
              </a:rPr>
              <a:t>Ratnam v </a:t>
            </a:r>
            <a:r>
              <a:rPr lang="en-GB" u="sng" dirty="0" err="1">
                <a:effectLst/>
              </a:rPr>
              <a:t>Cumarasamy</a:t>
            </a:r>
            <a:r>
              <a:rPr lang="en-GB" u="sng" dirty="0">
                <a:effectLst/>
              </a:rPr>
              <a:t> &amp; Anor</a:t>
            </a:r>
            <a:r>
              <a:rPr lang="en-GB" dirty="0"/>
              <a:t> </a:t>
            </a:r>
            <a:r>
              <a:rPr lang="en-GB" sz="1200" b="0" i="0" u="none" strike="noStrike" kern="1200" dirty="0">
                <a:solidFill>
                  <a:schemeClr val="tx1"/>
                </a:solidFill>
                <a:effectLst/>
                <a:latin typeface="+mn-lt"/>
                <a:ea typeface="+mn-ea"/>
                <a:cs typeface="+mn-cs"/>
                <a:hlinkClick r:id="rId4"/>
              </a:rPr>
              <a:t> [1965] 1 MLJ 228</a:t>
            </a:r>
            <a:r>
              <a:rPr lang="en-GB" dirty="0"/>
              <a:t> </a:t>
            </a:r>
            <a:r>
              <a:rPr lang="en-GB" i="0" u="sng" dirty="0">
                <a:effectLst/>
              </a:rPr>
              <a:t> (PC)).</a:t>
            </a:r>
            <a:r>
              <a:rPr lang="en-GB" sz="1200" b="1" i="0" u="sng" kern="1200" dirty="0">
                <a:solidFill>
                  <a:schemeClr val="tx1"/>
                </a:solidFill>
                <a:effectLst/>
                <a:latin typeface="+mn-lt"/>
                <a:ea typeface="+mn-ea"/>
                <a:cs typeface="+mn-cs"/>
              </a:rPr>
              <a:t>Yap Teck </a:t>
            </a:r>
            <a:r>
              <a:rPr lang="en-GB" sz="1200" b="1" i="0" u="sng" kern="1200" dirty="0" err="1">
                <a:solidFill>
                  <a:schemeClr val="tx1"/>
                </a:solidFill>
                <a:effectLst/>
                <a:latin typeface="+mn-lt"/>
                <a:ea typeface="+mn-ea"/>
                <a:cs typeface="+mn-cs"/>
              </a:rPr>
              <a:t>Ngian</a:t>
            </a:r>
            <a:r>
              <a:rPr lang="en-GB" sz="1200" b="1" i="0" u="sng" kern="1200" dirty="0">
                <a:solidFill>
                  <a:schemeClr val="tx1"/>
                </a:solidFill>
                <a:effectLst/>
                <a:latin typeface="+mn-lt"/>
                <a:ea typeface="+mn-ea"/>
                <a:cs typeface="+mn-cs"/>
              </a:rPr>
              <a:t> v Yap Hong Lang [2006] 6 MLJ 507 (COA)</a:t>
            </a:r>
            <a:endParaRPr lang="en-GB" sz="1200" b="0" i="0" kern="1200" dirty="0">
              <a:solidFill>
                <a:schemeClr val="tx1"/>
              </a:solidFill>
              <a:effectLst/>
              <a:latin typeface="+mn-lt"/>
              <a:ea typeface="+mn-ea"/>
              <a:cs typeface="+mn-cs"/>
            </a:endParaRPr>
          </a:p>
          <a:p>
            <a:pPr fontAlgn="base"/>
            <a:r>
              <a:rPr lang="en-GB" sz="1200" b="1" i="0" u="sng" kern="1200" dirty="0">
                <a:solidFill>
                  <a:schemeClr val="tx1"/>
                </a:solidFill>
                <a:effectLst/>
                <a:latin typeface="+mn-lt"/>
                <a:ea typeface="+mn-ea"/>
                <a:cs typeface="+mn-cs"/>
              </a:rPr>
              <a:t>Re Yap Hong Kai [2002] 5 MLJ 189 (HC)</a:t>
            </a:r>
            <a:endParaRPr lang="en-GB" sz="1200" b="0" i="0" kern="1200" dirty="0">
              <a:solidFill>
                <a:schemeClr val="tx1"/>
              </a:solidFill>
              <a:effectLst/>
              <a:latin typeface="+mn-lt"/>
              <a:ea typeface="+mn-ea"/>
              <a:cs typeface="+mn-cs"/>
            </a:endParaRPr>
          </a:p>
          <a:p>
            <a:pPr fontAlgn="base"/>
            <a:r>
              <a:rPr lang="en-GB" sz="1200" b="1" i="0" u="sng" kern="1200" dirty="0" err="1">
                <a:solidFill>
                  <a:schemeClr val="tx1"/>
                </a:solidFill>
                <a:effectLst/>
                <a:latin typeface="+mn-lt"/>
                <a:ea typeface="+mn-ea"/>
                <a:cs typeface="+mn-cs"/>
              </a:rPr>
              <a:t>Neoh</a:t>
            </a:r>
            <a:r>
              <a:rPr lang="en-GB" sz="1200" b="1" i="0" u="sng" kern="1200" dirty="0">
                <a:solidFill>
                  <a:schemeClr val="tx1"/>
                </a:solidFill>
                <a:effectLst/>
                <a:latin typeface="+mn-lt"/>
                <a:ea typeface="+mn-ea"/>
                <a:cs typeface="+mn-cs"/>
              </a:rPr>
              <a:t> Ah Yan v Ong Len Choo [2008] 7 MLJ 151</a:t>
            </a:r>
            <a:endParaRPr lang="en-GB" sz="1200" b="0" i="0" kern="1200" dirty="0">
              <a:solidFill>
                <a:schemeClr val="tx1"/>
              </a:solidFill>
              <a:effectLst/>
              <a:latin typeface="+mn-lt"/>
              <a:ea typeface="+mn-ea"/>
              <a:cs typeface="+mn-cs"/>
            </a:endParaRPr>
          </a:p>
          <a:p>
            <a:pPr fontAlgn="base"/>
            <a:r>
              <a:rPr lang="en-GB" sz="1200" b="1" i="0" u="sng" kern="1200" dirty="0">
                <a:solidFill>
                  <a:schemeClr val="tx1"/>
                </a:solidFill>
                <a:effectLst/>
                <a:latin typeface="+mn-lt"/>
                <a:ea typeface="+mn-ea"/>
                <a:cs typeface="+mn-cs"/>
              </a:rPr>
              <a:t>Re Estate of Chua Tong Boon [2000] 7 MLJ 738</a:t>
            </a:r>
            <a:endParaRPr lang="en-GB" sz="1200" b="0" i="0" kern="1200" dirty="0">
              <a:solidFill>
                <a:schemeClr val="tx1"/>
              </a:solidFill>
              <a:effectLst/>
              <a:latin typeface="+mn-lt"/>
              <a:ea typeface="+mn-ea"/>
              <a:cs typeface="+mn-cs"/>
            </a:endParaRPr>
          </a:p>
          <a:p>
            <a:pPr fontAlgn="base"/>
            <a:r>
              <a:rPr lang="en-GB" sz="1200" b="1" i="0" u="sng" kern="1200" dirty="0" err="1">
                <a:solidFill>
                  <a:schemeClr val="tx1"/>
                </a:solidFill>
                <a:effectLst/>
                <a:latin typeface="+mn-lt"/>
                <a:ea typeface="+mn-ea"/>
                <a:cs typeface="+mn-cs"/>
              </a:rPr>
              <a:t>Shamugam</a:t>
            </a:r>
            <a:r>
              <a:rPr lang="en-GB" sz="1200" b="1" i="0" u="sng" kern="1200" dirty="0">
                <a:solidFill>
                  <a:schemeClr val="tx1"/>
                </a:solidFill>
                <a:effectLst/>
                <a:latin typeface="+mn-lt"/>
                <a:ea typeface="+mn-ea"/>
                <a:cs typeface="+mn-cs"/>
              </a:rPr>
              <a:t> v </a:t>
            </a:r>
            <a:r>
              <a:rPr lang="en-GB" sz="1200" b="1" i="0" u="sng" kern="1200" dirty="0" err="1">
                <a:solidFill>
                  <a:schemeClr val="tx1"/>
                </a:solidFill>
                <a:effectLst/>
                <a:latin typeface="+mn-lt"/>
                <a:ea typeface="+mn-ea"/>
                <a:cs typeface="+mn-cs"/>
              </a:rPr>
              <a:t>Pappah</a:t>
            </a:r>
            <a:r>
              <a:rPr lang="en-GB" sz="1200" b="1" i="0" u="sng" kern="1200" dirty="0">
                <a:solidFill>
                  <a:schemeClr val="tx1"/>
                </a:solidFill>
                <a:effectLst/>
                <a:latin typeface="+mn-lt"/>
                <a:ea typeface="+mn-ea"/>
                <a:cs typeface="+mn-cs"/>
              </a:rPr>
              <a:t> [1994] 1 MLJ 144</a:t>
            </a:r>
            <a:endParaRPr lang="en-GB" sz="1200" b="0" i="0" kern="1200" dirty="0">
              <a:solidFill>
                <a:schemeClr val="tx1"/>
              </a:solidFill>
              <a:effectLst/>
              <a:latin typeface="+mn-lt"/>
              <a:ea typeface="+mn-ea"/>
              <a:cs typeface="+mn-cs"/>
            </a:endParaRPr>
          </a:p>
          <a:p>
            <a:pPr fontAlgn="base"/>
            <a:r>
              <a:rPr lang="en-GB" sz="1200" b="1" i="0" u="sng" kern="1200" dirty="0">
                <a:solidFill>
                  <a:schemeClr val="tx1"/>
                </a:solidFill>
                <a:effectLst/>
                <a:latin typeface="+mn-lt"/>
                <a:ea typeface="+mn-ea"/>
                <a:cs typeface="+mn-cs"/>
              </a:rPr>
              <a:t>Re </a:t>
            </a:r>
            <a:r>
              <a:rPr lang="en-GB" sz="1200" b="1" i="0" u="sng" kern="1200" dirty="0" err="1">
                <a:solidFill>
                  <a:schemeClr val="tx1"/>
                </a:solidFill>
                <a:effectLst/>
                <a:latin typeface="+mn-lt"/>
                <a:ea typeface="+mn-ea"/>
                <a:cs typeface="+mn-cs"/>
              </a:rPr>
              <a:t>Yeow</a:t>
            </a:r>
            <a:r>
              <a:rPr lang="en-GB" sz="1200" b="1" i="0" u="sng" kern="1200" dirty="0">
                <a:solidFill>
                  <a:schemeClr val="tx1"/>
                </a:solidFill>
                <a:effectLst/>
                <a:latin typeface="+mn-lt"/>
                <a:ea typeface="+mn-ea"/>
                <a:cs typeface="+mn-cs"/>
              </a:rPr>
              <a:t> Chow </a:t>
            </a:r>
            <a:r>
              <a:rPr lang="en-GB" sz="1200" b="1" i="0" u="sng" kern="1200" dirty="0" err="1">
                <a:solidFill>
                  <a:schemeClr val="tx1"/>
                </a:solidFill>
                <a:effectLst/>
                <a:latin typeface="+mn-lt"/>
                <a:ea typeface="+mn-ea"/>
                <a:cs typeface="+mn-cs"/>
              </a:rPr>
              <a:t>Beng</a:t>
            </a:r>
            <a:r>
              <a:rPr lang="en-GB" sz="1200" b="1" i="0" u="sng" kern="1200" dirty="0">
                <a:solidFill>
                  <a:schemeClr val="tx1"/>
                </a:solidFill>
                <a:effectLst/>
                <a:latin typeface="+mn-lt"/>
                <a:ea typeface="+mn-ea"/>
                <a:cs typeface="+mn-cs"/>
              </a:rPr>
              <a:t>, Deceased [1998] 2 MLJ 330</a:t>
            </a:r>
            <a:endParaRPr lang="en-GB" sz="1200" b="0" i="0" kern="1200" dirty="0">
              <a:solidFill>
                <a:schemeClr val="tx1"/>
              </a:solidFill>
              <a:effectLst/>
              <a:latin typeface="+mn-lt"/>
              <a:ea typeface="+mn-ea"/>
              <a:cs typeface="+mn-cs"/>
            </a:endParaRPr>
          </a:p>
          <a:p>
            <a:pPr fontAlgn="base"/>
            <a:r>
              <a:rPr lang="en-GB" sz="1200" b="1" i="0" u="sng" kern="1200" dirty="0">
                <a:solidFill>
                  <a:schemeClr val="tx1"/>
                </a:solidFill>
                <a:effectLst/>
                <a:latin typeface="+mn-lt"/>
                <a:ea typeface="+mn-ea"/>
                <a:cs typeface="+mn-cs"/>
              </a:rPr>
              <a:t>Chin Teck </a:t>
            </a:r>
            <a:r>
              <a:rPr lang="en-GB" sz="1200" b="1" i="0" u="sng" kern="1200" dirty="0" err="1">
                <a:solidFill>
                  <a:schemeClr val="tx1"/>
                </a:solidFill>
                <a:effectLst/>
                <a:latin typeface="+mn-lt"/>
                <a:ea typeface="+mn-ea"/>
                <a:cs typeface="+mn-cs"/>
              </a:rPr>
              <a:t>Kwee</a:t>
            </a:r>
            <a:r>
              <a:rPr lang="en-GB" sz="1200" b="1" i="0" u="sng" kern="1200" dirty="0">
                <a:solidFill>
                  <a:schemeClr val="tx1"/>
                </a:solidFill>
                <a:effectLst/>
                <a:latin typeface="+mn-lt"/>
                <a:ea typeface="+mn-ea"/>
                <a:cs typeface="+mn-cs"/>
              </a:rPr>
              <a:t> v Lai Yoke Ngan [1993] MLJU 123</a:t>
            </a:r>
            <a:endParaRPr lang="en-GB" sz="1200" b="0" i="0" kern="1200" dirty="0">
              <a:solidFill>
                <a:schemeClr val="tx1"/>
              </a:solidFill>
              <a:effectLst/>
              <a:latin typeface="+mn-lt"/>
              <a:ea typeface="+mn-ea"/>
              <a:cs typeface="+mn-cs"/>
            </a:endParaRPr>
          </a:p>
          <a:p>
            <a:pPr fontAlgn="base"/>
            <a:r>
              <a:rPr lang="en-GB" sz="1200" b="1" i="0" u="sng" kern="1200" dirty="0">
                <a:solidFill>
                  <a:schemeClr val="tx1"/>
                </a:solidFill>
                <a:effectLst/>
                <a:latin typeface="+mn-lt"/>
                <a:ea typeface="+mn-ea"/>
                <a:cs typeface="+mn-cs"/>
              </a:rPr>
              <a:t>Re Mana </a:t>
            </a:r>
            <a:r>
              <a:rPr lang="en-GB" sz="1200" b="1" i="0" u="sng" kern="1200" dirty="0" err="1">
                <a:solidFill>
                  <a:schemeClr val="tx1"/>
                </a:solidFill>
                <a:effectLst/>
                <a:latin typeface="+mn-lt"/>
                <a:ea typeface="+mn-ea"/>
                <a:cs typeface="+mn-cs"/>
              </a:rPr>
              <a:t>Seena</a:t>
            </a:r>
            <a:r>
              <a:rPr lang="en-GB" sz="1200" b="1" i="0" u="sng" kern="1200" dirty="0">
                <a:solidFill>
                  <a:schemeClr val="tx1"/>
                </a:solidFill>
                <a:effectLst/>
                <a:latin typeface="+mn-lt"/>
                <a:ea typeface="+mn-ea"/>
                <a:cs typeface="+mn-cs"/>
              </a:rPr>
              <a:t> </a:t>
            </a:r>
            <a:r>
              <a:rPr lang="en-GB" sz="1200" b="1" i="0" u="sng" kern="1200" dirty="0" err="1">
                <a:solidFill>
                  <a:schemeClr val="tx1"/>
                </a:solidFill>
                <a:effectLst/>
                <a:latin typeface="+mn-lt"/>
                <a:ea typeface="+mn-ea"/>
                <a:cs typeface="+mn-cs"/>
              </a:rPr>
              <a:t>Veeran</a:t>
            </a:r>
            <a:r>
              <a:rPr lang="en-GB" sz="1200" b="1" i="0" u="sng" kern="1200" dirty="0">
                <a:solidFill>
                  <a:schemeClr val="tx1"/>
                </a:solidFill>
                <a:effectLst/>
                <a:latin typeface="+mn-lt"/>
                <a:ea typeface="+mn-ea"/>
                <a:cs typeface="+mn-cs"/>
              </a:rPr>
              <a:t> [1975] 1 MLJ 1</a:t>
            </a:r>
            <a:endParaRPr lang="en-GB" sz="1200" b="0" i="0" kern="1200" dirty="0">
              <a:solidFill>
                <a:schemeClr val="tx1"/>
              </a:solidFill>
              <a:effectLst/>
              <a:latin typeface="+mn-lt"/>
              <a:ea typeface="+mn-ea"/>
              <a:cs typeface="+mn-cs"/>
            </a:endParaRPr>
          </a:p>
          <a:p>
            <a:pPr fontAlgn="base"/>
            <a:r>
              <a:rPr lang="en-GB" sz="1200" b="1" i="0" u="sng" kern="1200" dirty="0">
                <a:solidFill>
                  <a:schemeClr val="tx1"/>
                </a:solidFill>
                <a:effectLst/>
                <a:latin typeface="+mn-lt"/>
                <a:ea typeface="+mn-ea"/>
                <a:cs typeface="+mn-cs"/>
              </a:rPr>
              <a:t>Wan </a:t>
            </a:r>
            <a:r>
              <a:rPr lang="en-GB" sz="1200" b="1" i="0" u="sng" kern="1200" dirty="0" err="1">
                <a:solidFill>
                  <a:schemeClr val="tx1"/>
                </a:solidFill>
                <a:effectLst/>
                <a:latin typeface="+mn-lt"/>
                <a:ea typeface="+mn-ea"/>
                <a:cs typeface="+mn-cs"/>
              </a:rPr>
              <a:t>Ujang</a:t>
            </a:r>
            <a:r>
              <a:rPr lang="en-GB" sz="1200" b="1" i="0" u="sng" kern="1200" dirty="0">
                <a:solidFill>
                  <a:schemeClr val="tx1"/>
                </a:solidFill>
                <a:effectLst/>
                <a:latin typeface="+mn-lt"/>
                <a:ea typeface="+mn-ea"/>
                <a:cs typeface="+mn-cs"/>
              </a:rPr>
              <a:t> v Government of Sarawak [2016] 1 LNS 836</a:t>
            </a:r>
            <a:endParaRPr lang="en-GB" sz="1200" b="0" i="0" kern="1200" dirty="0">
              <a:solidFill>
                <a:schemeClr val="tx1"/>
              </a:solidFill>
              <a:effectLst/>
              <a:latin typeface="+mn-lt"/>
              <a:ea typeface="+mn-ea"/>
              <a:cs typeface="+mn-cs"/>
            </a:endParaRPr>
          </a:p>
          <a:p>
            <a:endParaRPr lang="en-MY" dirty="0"/>
          </a:p>
        </p:txBody>
      </p:sp>
      <p:sp>
        <p:nvSpPr>
          <p:cNvPr id="4" name="Slide Number Placeholder 3"/>
          <p:cNvSpPr>
            <a:spLocks noGrp="1"/>
          </p:cNvSpPr>
          <p:nvPr>
            <p:ph type="sldNum" sz="quarter" idx="5"/>
          </p:nvPr>
        </p:nvSpPr>
        <p:spPr/>
        <p:txBody>
          <a:bodyPr/>
          <a:lstStyle/>
          <a:p>
            <a:fld id="{BD32D4D6-4B33-4329-B7C6-40046C656C8C}" type="slidenum">
              <a:rPr lang="en-MY" smtClean="0"/>
              <a:t>13</a:t>
            </a:fld>
            <a:endParaRPr lang="en-MY"/>
          </a:p>
        </p:txBody>
      </p:sp>
    </p:spTree>
    <p:extLst>
      <p:ext uri="{BB962C8B-B14F-4D97-AF65-F5344CB8AC3E}">
        <p14:creationId xmlns:p14="http://schemas.microsoft.com/office/powerpoint/2010/main" val="2018428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A4B53A7-3209-46A6-9454-F38EAC8F11E7}" type="datetimeFigureOut">
              <a:rPr lang="en-US" smtClean="0"/>
              <a:t>6/5/2020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7CE633F-9882-4A5C-83A2-1109D0C7326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7681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pPr/>
              <a:t>6/5/2020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2332395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6/5/2020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9191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6/5/2020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0617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6/5/2020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3125096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6/5/2020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9379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6/5/2020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6811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6/5/2020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5551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6/5/2020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6880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343304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68029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F0C144-8206-4C57-B7F2-12168FDC6C23}" type="datetime1">
              <a:rPr lang="en-US" smtClean="0"/>
              <a:t>6/5/2020</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145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6/5/2020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976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4B53A7-3209-46A6-9454-F38EAC8F11E7}" type="datetimeFigureOut">
              <a:rPr lang="en-US" smtClean="0"/>
              <a:pPr/>
              <a:t>6/5/2020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198269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4B53A7-3209-46A6-9454-F38EAC8F11E7}" type="datetimeFigureOut">
              <a:rPr lang="en-US" smtClean="0"/>
              <a:pPr/>
              <a:t>6/5/2020</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E633F-9882-4A5C-83A2-1109D0C73261}"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9550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91A9FD-CDA2-4BA5-8C18-59D6F59EB34A}"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1517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B53A7-3209-46A6-9454-F38EAC8F11E7}" type="datetimeFigureOut">
              <a:rPr lang="en-US" smtClean="0"/>
              <a:pPr/>
              <a:t>6/5/2020</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112926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pPr/>
              <a:t>6/5/2020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3426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pPr/>
              <a:t>6/5/2020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3890112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A4B53A7-3209-46A6-9454-F38EAC8F11E7}" type="datetimeFigureOut">
              <a:rPr lang="en-US" smtClean="0"/>
              <a:pPr/>
              <a:t>6/5/2020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202182991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700" r:id="rId19"/>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hyperlink" Target="https://pixabay.com/en/number-3-alphabet-abc-gold-146023/" TargetMode="External"/><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pixabay.com/en/number-2-alphabet-abc-gold-146022/" TargetMode="External"/><Relationship Id="rId5" Type="http://schemas.openxmlformats.org/officeDocument/2006/relationships/image" Target="../media/image16.png"/><Relationship Id="rId4" Type="http://schemas.openxmlformats.org/officeDocument/2006/relationships/hyperlink" Target="https://pixabay.com/en/pay-gold-one-number-digit-3d-634914/"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jpeg"/><Relationship Id="rId7" Type="http://schemas.microsoft.com/office/2007/relationships/hdphoto" Target="../media/hdphoto4.wdp"/><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image" Target="../media/image20.png"/><Relationship Id="rId11" Type="http://schemas.microsoft.com/office/2007/relationships/hdphoto" Target="../media/hdphoto6.wdp"/><Relationship Id="rId5" Type="http://schemas.microsoft.com/office/2007/relationships/hdphoto" Target="../media/hdphoto3.wdp"/><Relationship Id="rId10" Type="http://schemas.openxmlformats.org/officeDocument/2006/relationships/image" Target="../media/image22.png"/><Relationship Id="rId4" Type="http://schemas.openxmlformats.org/officeDocument/2006/relationships/image" Target="../media/image19.png"/><Relationship Id="rId9" Type="http://schemas.microsoft.com/office/2007/relationships/hdphoto" Target="../media/hdphoto5.wdp"/></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pixabay.com/en/number-3-alphabet-abc-gold-146023/" TargetMode="External"/><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pixabay.com/en/number-2-alphabet-abc-gold-146022/" TargetMode="External"/><Relationship Id="rId5" Type="http://schemas.openxmlformats.org/officeDocument/2006/relationships/image" Target="../media/image16.png"/><Relationship Id="rId4" Type="http://schemas.openxmlformats.org/officeDocument/2006/relationships/hyperlink" Target="https://pixabay.com/en/pay-gold-one-number-digit-3d-63491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23CFBC-9CC0-4800-93DC-846BCAEEE4B3}"/>
              </a:ext>
            </a:extLst>
          </p:cNvPr>
          <p:cNvPicPr>
            <a:picLocks noChangeAspect="1"/>
          </p:cNvPicPr>
          <p:nvPr/>
        </p:nvPicPr>
        <p:blipFill rotWithShape="1">
          <a:blip r:embed="rId3"/>
          <a:srcRect t="21052"/>
          <a:stretch/>
        </p:blipFill>
        <p:spPr>
          <a:xfrm>
            <a:off x="-2" y="554636"/>
            <a:ext cx="12191979" cy="6857999"/>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B378E361-63AA-4463-915D-CEECF1501A1A}"/>
              </a:ext>
            </a:extLst>
          </p:cNvPr>
          <p:cNvPicPr>
            <a:picLocks noChangeAspect="1"/>
          </p:cNvPicPr>
          <p:nvPr/>
        </p:nvPicPr>
        <p:blipFill rotWithShape="1">
          <a:blip r:embed="rId4">
            <a:extLst>
              <a:ext uri="{28A0092B-C50C-407E-A947-70E740481C1C}">
                <a14:useLocalDpi xmlns:a14="http://schemas.microsoft.com/office/drawing/2010/main" val="0"/>
              </a:ext>
            </a:extLst>
          </a:blip>
          <a:srcRect b="71694"/>
          <a:stretch/>
        </p:blipFill>
        <p:spPr>
          <a:xfrm>
            <a:off x="1986247" y="-84780"/>
            <a:ext cx="9368057" cy="2331717"/>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A4307A6B-D7E8-4AEE-ACFD-6C0D8CDC6789}"/>
              </a:ext>
            </a:extLst>
          </p:cNvPr>
          <p:cNvPicPr>
            <a:picLocks noChangeAspect="1"/>
          </p:cNvPicPr>
          <p:nvPr/>
        </p:nvPicPr>
        <p:blipFill rotWithShape="1">
          <a:blip r:embed="rId4">
            <a:extLst>
              <a:ext uri="{28A0092B-C50C-407E-A947-70E740481C1C}">
                <a14:useLocalDpi xmlns:a14="http://schemas.microsoft.com/office/drawing/2010/main" val="0"/>
              </a:ext>
            </a:extLst>
          </a:blip>
          <a:srcRect t="90237"/>
          <a:stretch/>
        </p:blipFill>
        <p:spPr>
          <a:xfrm>
            <a:off x="3791751" y="6018876"/>
            <a:ext cx="4845050" cy="669561"/>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B98F1AE2-7E47-4E50-B8CB-4E42CC0EC8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310" y="98439"/>
            <a:ext cx="2233277" cy="2233277"/>
          </a:xfrm>
          <a:prstGeom prst="rect">
            <a:avLst/>
          </a:prstGeom>
        </p:spPr>
      </p:pic>
    </p:spTree>
    <p:extLst>
      <p:ext uri="{BB962C8B-B14F-4D97-AF65-F5344CB8AC3E}">
        <p14:creationId xmlns:p14="http://schemas.microsoft.com/office/powerpoint/2010/main" val="4268321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Desk with computer, phone, books, etc.">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6" r="6"/>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p:txBody>
          <a:bodyPr/>
          <a:lstStyle/>
          <a:p>
            <a:r>
              <a:rPr lang="en-US" spc="600" dirty="0">
                <a:solidFill>
                  <a:schemeClr val="bg2">
                    <a:lumMod val="50000"/>
                  </a:schemeClr>
                </a:solidFill>
                <a:latin typeface="Californian FB" panose="0207040306080B030204" pitchFamily="18" charset="0"/>
              </a:rPr>
              <a:t>Compliance ..</a:t>
            </a:r>
          </a:p>
        </p:txBody>
      </p:sp>
      <p:sp>
        <p:nvSpPr>
          <p:cNvPr id="14" name="Text Placeholder 13">
            <a:extLst>
              <a:ext uri="{FF2B5EF4-FFF2-40B4-BE49-F238E27FC236}">
                <a16:creationId xmlns:a16="http://schemas.microsoft.com/office/drawing/2014/main" id="{F278402B-CA7D-4F5B-B3FA-ED74AB3CFB6C}"/>
              </a:ext>
            </a:extLst>
          </p:cNvPr>
          <p:cNvSpPr>
            <a:spLocks noGrp="1"/>
          </p:cNvSpPr>
          <p:nvPr>
            <p:ph type="body" sz="quarter" idx="13"/>
          </p:nvPr>
        </p:nvSpPr>
        <p:spPr/>
        <p:txBody>
          <a:bodyPr/>
          <a:lstStyle/>
          <a:p>
            <a:r>
              <a:rPr lang="en-US" dirty="0">
                <a:solidFill>
                  <a:srgbClr val="00B0F0"/>
                </a:solidFill>
              </a:rPr>
              <a:t>contentious probate proceedings</a:t>
            </a:r>
          </a:p>
          <a:p>
            <a:r>
              <a:rPr lang="en-US" dirty="0"/>
              <a:t>webinar  7/6/2020 </a:t>
            </a:r>
            <a:r>
              <a:rPr lang="en-US" dirty="0" err="1"/>
              <a:t>perak</a:t>
            </a:r>
            <a:r>
              <a:rPr lang="en-US" dirty="0"/>
              <a:t> </a:t>
            </a:r>
            <a:r>
              <a:rPr lang="en-US" dirty="0" err="1"/>
              <a:t>ylc</a:t>
            </a:r>
            <a:r>
              <a:rPr lang="en-US" dirty="0"/>
              <a:t> </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10</a:t>
            </a:fld>
            <a:endParaRPr lang="en-US" dirty="0"/>
          </a:p>
        </p:txBody>
      </p:sp>
    </p:spTree>
    <p:extLst>
      <p:ext uri="{BB962C8B-B14F-4D97-AF65-F5344CB8AC3E}">
        <p14:creationId xmlns:p14="http://schemas.microsoft.com/office/powerpoint/2010/main" val="81516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solidFill>
                  <a:srgbClr val="0070C0"/>
                </a:solidFill>
              </a:rPr>
              <a:t>Strict Compliance </a:t>
            </a:r>
          </a:p>
        </p:txBody>
      </p:sp>
      <p:sp>
        <p:nvSpPr>
          <p:cNvPr id="3" name="Content Placeholder 2"/>
          <p:cNvSpPr>
            <a:spLocks noGrp="1"/>
          </p:cNvSpPr>
          <p:nvPr>
            <p:ph idx="1"/>
          </p:nvPr>
        </p:nvSpPr>
        <p:spPr>
          <a:xfrm>
            <a:off x="1295401" y="2556932"/>
            <a:ext cx="9883290" cy="3318936"/>
          </a:xfrm>
        </p:spPr>
        <p:txBody>
          <a:bodyPr>
            <a:normAutofit fontScale="70000" lnSpcReduction="20000"/>
          </a:bodyPr>
          <a:lstStyle/>
          <a:p>
            <a:pPr marL="0" indent="0">
              <a:buNone/>
            </a:pPr>
            <a:r>
              <a:rPr lang="en-US" b="1" dirty="0"/>
              <a:t>DEBAROTI DAS GUPTA v DEB BRATA DAS GUPTA</a:t>
            </a:r>
            <a:r>
              <a:rPr lang="en-MY" b="1" dirty="0"/>
              <a:t>  </a:t>
            </a:r>
            <a:r>
              <a:rPr lang="en-US" dirty="0"/>
              <a:t>|   </a:t>
            </a:r>
            <a:r>
              <a:rPr lang="en-US" b="1" dirty="0"/>
              <a:t>[2015] 7 MLJ </a:t>
            </a:r>
            <a:r>
              <a:rPr lang="en-US" dirty="0"/>
              <a:t>|  KAMALUDIN MD SAID JC</a:t>
            </a:r>
            <a:endParaRPr lang="en-MY" dirty="0"/>
          </a:p>
          <a:p>
            <a:endParaRPr lang="en-MY" dirty="0"/>
          </a:p>
          <a:p>
            <a:pPr lvl="0" algn="just"/>
            <a:r>
              <a:rPr lang="en-US" dirty="0"/>
              <a:t>The definition of a Probate Action in s 2 of the Probate and Administration Act 1959 (the Act), includes an application to alter or revoke any grant of representation. The plaintiffs application for an additional administrator to be appointed, effectively asked the </a:t>
            </a:r>
            <a:r>
              <a:rPr lang="en-US" b="1" i="1" u="sng" dirty="0"/>
              <a:t>court</a:t>
            </a:r>
            <a:r>
              <a:rPr lang="en-US" dirty="0"/>
              <a:t> to alter the grant of representation. The application clearly fell under the definition. Further, the entire pleading in the plaintiffs statement of claim which referred to the deceased estates in the will which had been previously probated as the basis of her claim was a probate cause or matter under the definition. Hence, the plaintiffs application was a probate action and the provisions of O </a:t>
            </a:r>
            <a:r>
              <a:rPr lang="en-US" b="1" i="1" u="sng" dirty="0"/>
              <a:t>72</a:t>
            </a:r>
            <a:r>
              <a:rPr lang="en-US" dirty="0"/>
              <a:t> r 2 of the </a:t>
            </a:r>
            <a:r>
              <a:rPr lang="en-US" b="1" i="1" u="sng" dirty="0"/>
              <a:t>Rules of Court</a:t>
            </a:r>
            <a:r>
              <a:rPr lang="en-US" dirty="0"/>
              <a:t> </a:t>
            </a:r>
            <a:r>
              <a:rPr lang="en-US" b="1" i="1" u="sng" dirty="0"/>
              <a:t>2012</a:t>
            </a:r>
            <a:r>
              <a:rPr lang="en-US" dirty="0"/>
              <a:t> read together with s 34 of the Act applied (see para 15).</a:t>
            </a:r>
            <a:endParaRPr lang="en-MY" dirty="0"/>
          </a:p>
          <a:p>
            <a:pPr lvl="0" algn="just"/>
            <a:r>
              <a:rPr lang="en-US" dirty="0"/>
              <a:t>A probate action must be begun by writ, and the writ must be issued out of the Registry as provided under r 2(1). The word must denotes that it is mandatory for the action to be begun by way of a writ action. Accordingly, the action had to be </a:t>
            </a:r>
            <a:r>
              <a:rPr lang="en-US" b="1" dirty="0"/>
              <a:t>dismissed in </a:t>
            </a:r>
            <a:r>
              <a:rPr lang="en-US" b="1" dirty="0" err="1"/>
              <a:t>limine</a:t>
            </a:r>
            <a:r>
              <a:rPr lang="en-US" b="1" dirty="0"/>
              <a:t> for having failed to use the proper procedure</a:t>
            </a:r>
            <a:r>
              <a:rPr lang="en-US" dirty="0"/>
              <a:t> (see paras 2122).</a:t>
            </a:r>
            <a:endParaRPr lang="en-MY" dirty="0"/>
          </a:p>
        </p:txBody>
      </p:sp>
    </p:spTree>
    <p:extLst>
      <p:ext uri="{BB962C8B-B14F-4D97-AF65-F5344CB8AC3E}">
        <p14:creationId xmlns:p14="http://schemas.microsoft.com/office/powerpoint/2010/main" val="69950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solidFill>
                  <a:srgbClr val="0070C0"/>
                </a:solidFill>
              </a:rPr>
              <a:t>Strict Compliance </a:t>
            </a:r>
          </a:p>
        </p:txBody>
      </p:sp>
      <p:sp>
        <p:nvSpPr>
          <p:cNvPr id="3" name="Content Placeholder 2"/>
          <p:cNvSpPr>
            <a:spLocks noGrp="1"/>
          </p:cNvSpPr>
          <p:nvPr>
            <p:ph idx="1"/>
          </p:nvPr>
        </p:nvSpPr>
        <p:spPr>
          <a:xfrm>
            <a:off x="1295401" y="2556932"/>
            <a:ext cx="9883290" cy="3318936"/>
          </a:xfrm>
        </p:spPr>
        <p:txBody>
          <a:bodyPr>
            <a:normAutofit/>
          </a:bodyPr>
          <a:lstStyle/>
          <a:p>
            <a:pPr marL="0" indent="0">
              <a:buNone/>
            </a:pPr>
            <a:r>
              <a:rPr lang="en-GB" b="1" dirty="0"/>
              <a:t> </a:t>
            </a:r>
            <a:endParaRPr lang="en-MY" dirty="0"/>
          </a:p>
        </p:txBody>
      </p:sp>
      <p:sp>
        <p:nvSpPr>
          <p:cNvPr id="4" name="Rectangle 3">
            <a:extLst>
              <a:ext uri="{FF2B5EF4-FFF2-40B4-BE49-F238E27FC236}">
                <a16:creationId xmlns:a16="http://schemas.microsoft.com/office/drawing/2014/main" id="{DCCE7B19-E924-4470-8933-9A0CC90BA701}"/>
              </a:ext>
            </a:extLst>
          </p:cNvPr>
          <p:cNvSpPr/>
          <p:nvPr/>
        </p:nvSpPr>
        <p:spPr>
          <a:xfrm>
            <a:off x="1690277" y="2675885"/>
            <a:ext cx="9093538" cy="2862322"/>
          </a:xfrm>
          <a:prstGeom prst="rect">
            <a:avLst/>
          </a:prstGeom>
        </p:spPr>
        <p:txBody>
          <a:bodyPr wrap="square">
            <a:spAutoFit/>
          </a:bodyPr>
          <a:lstStyle/>
          <a:p>
            <a:r>
              <a:rPr lang="en-GB" b="1" u="sng" dirty="0"/>
              <a:t>Dr </a:t>
            </a:r>
            <a:r>
              <a:rPr lang="en-GB" b="1" u="sng" dirty="0" err="1"/>
              <a:t>Shanmuganathan</a:t>
            </a:r>
            <a:r>
              <a:rPr lang="en-GB" b="1" u="sng" dirty="0"/>
              <a:t> v </a:t>
            </a:r>
            <a:r>
              <a:rPr lang="en-GB" b="1" u="sng" dirty="0" err="1"/>
              <a:t>Periasamy</a:t>
            </a:r>
            <a:r>
              <a:rPr lang="en-GB" b="1" u="sng" dirty="0"/>
              <a:t> </a:t>
            </a:r>
            <a:r>
              <a:rPr lang="en-GB" b="1" u="sng" dirty="0" err="1"/>
              <a:t>Sithambaram</a:t>
            </a:r>
            <a:r>
              <a:rPr lang="en-GB" b="1" u="sng" dirty="0"/>
              <a:t> [1997] 3 MLJ 61</a:t>
            </a:r>
            <a:r>
              <a:rPr lang="en-GB" dirty="0"/>
              <a:t>, </a:t>
            </a:r>
          </a:p>
          <a:p>
            <a:endParaRPr lang="en-GB" dirty="0"/>
          </a:p>
          <a:p>
            <a:r>
              <a:rPr lang="en-GB" u="sng" dirty="0"/>
              <a:t>, it is strange that the RHC were not strictly adhered to. But what is seen here is an intolerable and unhealthy situation. Solicitors, being officers of the court, should assist the courts in controlling and preventing multiplicity of proceedings of this nature, especially when there are clear rules available for the prosecution of civil proceedings of this nature where the sole issue was crystal clear</a:t>
            </a:r>
          </a:p>
          <a:p>
            <a:endParaRPr lang="en-GB" u="sng" dirty="0"/>
          </a:p>
          <a:p>
            <a:r>
              <a:rPr lang="en-GB" b="1" u="sng" dirty="0" err="1"/>
              <a:t>Sivanendran</a:t>
            </a:r>
            <a:r>
              <a:rPr lang="en-GB" b="1" u="sng" dirty="0"/>
              <a:t> </a:t>
            </a:r>
            <a:r>
              <a:rPr lang="en-GB" b="1" u="sng" dirty="0" err="1"/>
              <a:t>Markandoo</a:t>
            </a:r>
            <a:r>
              <a:rPr lang="en-GB" b="1" u="sng" dirty="0"/>
              <a:t> v Dr Mahendran </a:t>
            </a:r>
            <a:r>
              <a:rPr lang="en-GB" b="1" u="sng" dirty="0" err="1"/>
              <a:t>Markandoo</a:t>
            </a:r>
            <a:r>
              <a:rPr lang="en-GB" b="1" u="sng" dirty="0"/>
              <a:t> [1988] 2 MLJ 169</a:t>
            </a:r>
            <a:r>
              <a:rPr lang="en-GB" dirty="0"/>
              <a:t>, the Federal Court “</a:t>
            </a:r>
            <a:r>
              <a:rPr lang="en-GB" i="1" dirty="0"/>
              <a:t>emphasise</a:t>
            </a:r>
            <a:r>
              <a:rPr lang="en-GB" dirty="0"/>
              <a:t>[d] </a:t>
            </a:r>
            <a:r>
              <a:rPr lang="en-GB" i="1" dirty="0"/>
              <a:t>that probate actions, whether contentious or non-contentious, should comply with Order 71 and Order 72 of the Rules of the High Court 1980</a:t>
            </a:r>
            <a:endParaRPr lang="en-MY" dirty="0"/>
          </a:p>
        </p:txBody>
      </p:sp>
    </p:spTree>
    <p:extLst>
      <p:ext uri="{BB962C8B-B14F-4D97-AF65-F5344CB8AC3E}">
        <p14:creationId xmlns:p14="http://schemas.microsoft.com/office/powerpoint/2010/main" val="142679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solidFill>
                  <a:srgbClr val="0070C0"/>
                </a:solidFill>
              </a:rPr>
              <a:t>Strict Compliance </a:t>
            </a:r>
          </a:p>
        </p:txBody>
      </p:sp>
      <p:sp>
        <p:nvSpPr>
          <p:cNvPr id="5" name="Rectangle 4">
            <a:extLst>
              <a:ext uri="{FF2B5EF4-FFF2-40B4-BE49-F238E27FC236}">
                <a16:creationId xmlns:a16="http://schemas.microsoft.com/office/drawing/2014/main" id="{A0ABE153-1850-4B3E-A1C5-983FBEBAF9E9}"/>
              </a:ext>
            </a:extLst>
          </p:cNvPr>
          <p:cNvSpPr/>
          <p:nvPr/>
        </p:nvSpPr>
        <p:spPr>
          <a:xfrm>
            <a:off x="1992302" y="2531840"/>
            <a:ext cx="10803242" cy="3416320"/>
          </a:xfrm>
          <a:prstGeom prst="rect">
            <a:avLst/>
          </a:prstGeom>
        </p:spPr>
        <p:txBody>
          <a:bodyPr wrap="square">
            <a:spAutoFit/>
          </a:bodyPr>
          <a:lstStyle/>
          <a:p>
            <a:pPr fontAlgn="base"/>
            <a:r>
              <a:rPr lang="en-GB" b="1" u="sng" dirty="0"/>
              <a:t>OTHER CASES :-</a:t>
            </a:r>
          </a:p>
          <a:p>
            <a:pPr fontAlgn="base"/>
            <a:endParaRPr lang="en-GB" b="1" u="sng" dirty="0"/>
          </a:p>
          <a:p>
            <a:pPr marL="342900" indent="-342900" fontAlgn="base">
              <a:buFont typeface="+mj-lt"/>
              <a:buAutoNum type="arabicPeriod"/>
            </a:pPr>
            <a:r>
              <a:rPr lang="en-GB" u="sng" dirty="0"/>
              <a:t>Yap Teck </a:t>
            </a:r>
            <a:r>
              <a:rPr lang="en-GB" u="sng" dirty="0" err="1"/>
              <a:t>Ngian</a:t>
            </a:r>
            <a:r>
              <a:rPr lang="en-GB" u="sng" dirty="0"/>
              <a:t> v Yap Hong Lang [2007] 5 MLJ 756 (FC)</a:t>
            </a:r>
          </a:p>
          <a:p>
            <a:pPr marL="342900" indent="-342900" fontAlgn="base">
              <a:buFont typeface="+mj-lt"/>
              <a:buAutoNum type="arabicPeriod"/>
            </a:pPr>
            <a:r>
              <a:rPr lang="en-GB" u="sng" dirty="0" err="1"/>
              <a:t>Priyakumary</a:t>
            </a:r>
            <a:r>
              <a:rPr lang="en-GB" u="sng" dirty="0"/>
              <a:t> </a:t>
            </a:r>
            <a:r>
              <a:rPr lang="en-GB" u="sng" dirty="0" err="1"/>
              <a:t>Muthucumaru</a:t>
            </a:r>
            <a:r>
              <a:rPr lang="en-GB" u="sng" dirty="0"/>
              <a:t> v </a:t>
            </a:r>
            <a:r>
              <a:rPr lang="en-GB" u="sng" dirty="0" err="1"/>
              <a:t>Gunasingam</a:t>
            </a:r>
            <a:r>
              <a:rPr lang="en-GB" u="sng" dirty="0"/>
              <a:t> </a:t>
            </a:r>
            <a:r>
              <a:rPr lang="en-GB" u="sng" dirty="0" err="1"/>
              <a:t>Ramasingam</a:t>
            </a:r>
            <a:r>
              <a:rPr lang="en-GB" u="sng" dirty="0"/>
              <a:t> [2006] 5 MLJ 511 [ COA ]</a:t>
            </a:r>
            <a:endParaRPr lang="en-GB" dirty="0"/>
          </a:p>
          <a:p>
            <a:pPr marL="342900" indent="-342900" fontAlgn="base">
              <a:buFont typeface="+mj-lt"/>
              <a:buAutoNum type="arabicPeriod"/>
            </a:pPr>
            <a:r>
              <a:rPr lang="en-GB" u="sng" dirty="0"/>
              <a:t>Re Yap Hong Kai [2002] 5 MLJ 189 (HC)</a:t>
            </a:r>
            <a:endParaRPr lang="en-GB" dirty="0"/>
          </a:p>
          <a:p>
            <a:pPr marL="342900" indent="-342900" fontAlgn="base">
              <a:buFont typeface="+mj-lt"/>
              <a:buAutoNum type="arabicPeriod"/>
            </a:pPr>
            <a:r>
              <a:rPr lang="en-GB" u="sng" dirty="0" err="1"/>
              <a:t>Neoh</a:t>
            </a:r>
            <a:r>
              <a:rPr lang="en-GB" u="sng" dirty="0"/>
              <a:t> Ah Yan v Ong Len Choo [2008] 7 MLJ 151</a:t>
            </a:r>
            <a:endParaRPr lang="en-GB" dirty="0"/>
          </a:p>
          <a:p>
            <a:pPr marL="342900" indent="-342900" fontAlgn="base">
              <a:buFont typeface="+mj-lt"/>
              <a:buAutoNum type="arabicPeriod"/>
            </a:pPr>
            <a:r>
              <a:rPr lang="en-GB" u="sng" dirty="0"/>
              <a:t>Re Estate of Chua Tong Boon [2000] 7 MLJ 738</a:t>
            </a:r>
            <a:endParaRPr lang="en-GB" dirty="0"/>
          </a:p>
          <a:p>
            <a:pPr marL="342900" indent="-342900" fontAlgn="base">
              <a:buFont typeface="+mj-lt"/>
              <a:buAutoNum type="arabicPeriod"/>
            </a:pPr>
            <a:r>
              <a:rPr lang="en-GB" u="sng" dirty="0" err="1"/>
              <a:t>Shamugam</a:t>
            </a:r>
            <a:r>
              <a:rPr lang="en-GB" u="sng" dirty="0"/>
              <a:t> v </a:t>
            </a:r>
            <a:r>
              <a:rPr lang="en-GB" u="sng" dirty="0" err="1"/>
              <a:t>Pappah</a:t>
            </a:r>
            <a:r>
              <a:rPr lang="en-GB" u="sng" dirty="0"/>
              <a:t> [1994] 1 MLJ 144</a:t>
            </a:r>
            <a:endParaRPr lang="en-GB" dirty="0"/>
          </a:p>
          <a:p>
            <a:pPr marL="342900" indent="-342900" fontAlgn="base">
              <a:buFont typeface="+mj-lt"/>
              <a:buAutoNum type="arabicPeriod"/>
            </a:pPr>
            <a:r>
              <a:rPr lang="en-GB" u="sng" dirty="0"/>
              <a:t>Re </a:t>
            </a:r>
            <a:r>
              <a:rPr lang="en-GB" u="sng" dirty="0" err="1"/>
              <a:t>Yeow</a:t>
            </a:r>
            <a:r>
              <a:rPr lang="en-GB" u="sng" dirty="0"/>
              <a:t> Chow </a:t>
            </a:r>
            <a:r>
              <a:rPr lang="en-GB" u="sng" dirty="0" err="1"/>
              <a:t>Beng</a:t>
            </a:r>
            <a:r>
              <a:rPr lang="en-GB" u="sng" dirty="0"/>
              <a:t>, Deceased [1998] 2 MLJ 330</a:t>
            </a:r>
            <a:endParaRPr lang="en-GB" dirty="0"/>
          </a:p>
          <a:p>
            <a:pPr marL="342900" indent="-342900" fontAlgn="base">
              <a:buFont typeface="+mj-lt"/>
              <a:buAutoNum type="arabicPeriod"/>
            </a:pPr>
            <a:r>
              <a:rPr lang="en-GB" u="sng" dirty="0" err="1"/>
              <a:t>Saadon</a:t>
            </a:r>
            <a:r>
              <a:rPr lang="en-GB" u="sng" dirty="0"/>
              <a:t> Bin Abdullah v </a:t>
            </a:r>
            <a:r>
              <a:rPr lang="en-GB" u="sng" dirty="0" err="1"/>
              <a:t>Jamilah</a:t>
            </a:r>
            <a:r>
              <a:rPr lang="en-GB" u="sng" dirty="0"/>
              <a:t> </a:t>
            </a:r>
            <a:r>
              <a:rPr lang="en-GB" u="sng" dirty="0" err="1"/>
              <a:t>Bt</a:t>
            </a:r>
            <a:r>
              <a:rPr lang="en-GB" u="sng" dirty="0"/>
              <a:t> Omar [2011] MLJU 652</a:t>
            </a:r>
            <a:endParaRPr lang="en-GB" dirty="0"/>
          </a:p>
          <a:p>
            <a:pPr marL="342900" indent="-342900" fontAlgn="base">
              <a:buFont typeface="+mj-lt"/>
              <a:buAutoNum type="arabicPeriod"/>
            </a:pPr>
            <a:r>
              <a:rPr lang="en-GB" u="sng" dirty="0"/>
              <a:t>Re Mana </a:t>
            </a:r>
            <a:r>
              <a:rPr lang="en-GB" u="sng" dirty="0" err="1"/>
              <a:t>Seena</a:t>
            </a:r>
            <a:r>
              <a:rPr lang="en-GB" u="sng" dirty="0"/>
              <a:t> </a:t>
            </a:r>
            <a:r>
              <a:rPr lang="en-GB" u="sng" dirty="0" err="1"/>
              <a:t>Veeran</a:t>
            </a:r>
            <a:r>
              <a:rPr lang="en-GB" u="sng" dirty="0"/>
              <a:t> [1975] 1 MLJ 1</a:t>
            </a:r>
            <a:endParaRPr lang="en-GB" dirty="0"/>
          </a:p>
          <a:p>
            <a:pPr marL="342900" indent="-342900" fontAlgn="base">
              <a:buFont typeface="+mj-lt"/>
              <a:buAutoNum type="arabicPeriod"/>
            </a:pPr>
            <a:r>
              <a:rPr lang="en-GB" u="sng" dirty="0"/>
              <a:t>Wan </a:t>
            </a:r>
            <a:r>
              <a:rPr lang="en-GB" u="sng" dirty="0" err="1"/>
              <a:t>Ujang</a:t>
            </a:r>
            <a:r>
              <a:rPr lang="en-GB" u="sng" dirty="0"/>
              <a:t> v Government of Sarawak [2016] 1 LNS 836</a:t>
            </a:r>
            <a:endParaRPr lang="en-GB" dirty="0"/>
          </a:p>
        </p:txBody>
      </p:sp>
    </p:spTree>
    <p:extLst>
      <p:ext uri="{BB962C8B-B14F-4D97-AF65-F5344CB8AC3E}">
        <p14:creationId xmlns:p14="http://schemas.microsoft.com/office/powerpoint/2010/main" val="86783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Desk with computer, phone, books, etc.">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6" r="6"/>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p:txBody>
          <a:bodyPr/>
          <a:lstStyle/>
          <a:p>
            <a:r>
              <a:rPr lang="en-US" spc="600" dirty="0">
                <a:solidFill>
                  <a:schemeClr val="bg2">
                    <a:lumMod val="50000"/>
                  </a:schemeClr>
                </a:solidFill>
                <a:latin typeface="Californian FB" panose="0207040306080B030204" pitchFamily="18" charset="0"/>
              </a:rPr>
              <a:t>Initiate suit…</a:t>
            </a:r>
          </a:p>
        </p:txBody>
      </p:sp>
      <p:sp>
        <p:nvSpPr>
          <p:cNvPr id="14" name="Text Placeholder 13">
            <a:extLst>
              <a:ext uri="{FF2B5EF4-FFF2-40B4-BE49-F238E27FC236}">
                <a16:creationId xmlns:a16="http://schemas.microsoft.com/office/drawing/2014/main" id="{F278402B-CA7D-4F5B-B3FA-ED74AB3CFB6C}"/>
              </a:ext>
            </a:extLst>
          </p:cNvPr>
          <p:cNvSpPr>
            <a:spLocks noGrp="1"/>
          </p:cNvSpPr>
          <p:nvPr>
            <p:ph type="body" sz="quarter" idx="13"/>
          </p:nvPr>
        </p:nvSpPr>
        <p:spPr/>
        <p:txBody>
          <a:bodyPr/>
          <a:lstStyle/>
          <a:p>
            <a:r>
              <a:rPr lang="en-US" dirty="0">
                <a:solidFill>
                  <a:srgbClr val="00B0F0"/>
                </a:solidFill>
              </a:rPr>
              <a:t>contentious probate proceedings</a:t>
            </a:r>
          </a:p>
          <a:p>
            <a:r>
              <a:rPr lang="en-US" dirty="0"/>
              <a:t>webinar  7/6/2020 </a:t>
            </a:r>
            <a:r>
              <a:rPr lang="en-US" dirty="0" err="1"/>
              <a:t>perak</a:t>
            </a:r>
            <a:r>
              <a:rPr lang="en-US" dirty="0"/>
              <a:t> </a:t>
            </a:r>
            <a:r>
              <a:rPr lang="en-US" dirty="0" err="1"/>
              <a:t>ylc</a:t>
            </a:r>
            <a:r>
              <a:rPr lang="en-US" dirty="0"/>
              <a:t> </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14</a:t>
            </a:fld>
            <a:endParaRPr lang="en-US" dirty="0"/>
          </a:p>
        </p:txBody>
      </p:sp>
    </p:spTree>
    <p:extLst>
      <p:ext uri="{BB962C8B-B14F-4D97-AF65-F5344CB8AC3E}">
        <p14:creationId xmlns:p14="http://schemas.microsoft.com/office/powerpoint/2010/main" val="684868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solidFill>
                  <a:srgbClr val="0070C0"/>
                </a:solidFill>
              </a:rPr>
              <a:t>Preliminaries Before Filing Suit…</a:t>
            </a:r>
          </a:p>
        </p:txBody>
      </p:sp>
      <p:sp>
        <p:nvSpPr>
          <p:cNvPr id="6" name="Rectangle 5">
            <a:extLst>
              <a:ext uri="{FF2B5EF4-FFF2-40B4-BE49-F238E27FC236}">
                <a16:creationId xmlns:a16="http://schemas.microsoft.com/office/drawing/2014/main" id="{FC581181-77FA-4DB0-B4E8-EC6B1341F6AC}"/>
              </a:ext>
            </a:extLst>
          </p:cNvPr>
          <p:cNvSpPr/>
          <p:nvPr/>
        </p:nvSpPr>
        <p:spPr>
          <a:xfrm>
            <a:off x="1398851" y="3429000"/>
            <a:ext cx="2573641" cy="1200329"/>
          </a:xfrm>
          <a:prstGeom prst="rect">
            <a:avLst/>
          </a:prstGeom>
        </p:spPr>
        <p:txBody>
          <a:bodyPr wrap="square">
            <a:spAutoFit/>
          </a:bodyPr>
          <a:lstStyle/>
          <a:p>
            <a:pPr algn="ctr" fontAlgn="base"/>
            <a:r>
              <a:rPr lang="en-GB" dirty="0"/>
              <a:t>A grant of Probate/Letters of Administration is sought; and/or</a:t>
            </a:r>
          </a:p>
        </p:txBody>
      </p:sp>
      <p:sp>
        <p:nvSpPr>
          <p:cNvPr id="8" name="Rectangle 7">
            <a:extLst>
              <a:ext uri="{FF2B5EF4-FFF2-40B4-BE49-F238E27FC236}">
                <a16:creationId xmlns:a16="http://schemas.microsoft.com/office/drawing/2014/main" id="{B81AFB2D-A4B6-4FDB-BD27-B4F48A90026D}"/>
              </a:ext>
            </a:extLst>
          </p:cNvPr>
          <p:cNvSpPr/>
          <p:nvPr/>
        </p:nvSpPr>
        <p:spPr>
          <a:xfrm>
            <a:off x="4809179" y="3412890"/>
            <a:ext cx="2573642" cy="1200329"/>
          </a:xfrm>
          <a:prstGeom prst="rect">
            <a:avLst/>
          </a:prstGeom>
        </p:spPr>
        <p:txBody>
          <a:bodyPr wrap="square">
            <a:spAutoFit/>
          </a:bodyPr>
          <a:lstStyle/>
          <a:p>
            <a:pPr algn="ctr" fontAlgn="base"/>
            <a:r>
              <a:rPr lang="en-GB" dirty="0"/>
              <a:t>A revocation of a grant of Probate/Letters of Administration is sought; and/or</a:t>
            </a:r>
          </a:p>
        </p:txBody>
      </p:sp>
      <p:sp>
        <p:nvSpPr>
          <p:cNvPr id="9" name="Rectangle 8">
            <a:extLst>
              <a:ext uri="{FF2B5EF4-FFF2-40B4-BE49-F238E27FC236}">
                <a16:creationId xmlns:a16="http://schemas.microsoft.com/office/drawing/2014/main" id="{E9AD278C-D1EB-4347-8239-C8CDE820CDFA}"/>
              </a:ext>
            </a:extLst>
          </p:cNvPr>
          <p:cNvSpPr/>
          <p:nvPr/>
        </p:nvSpPr>
        <p:spPr>
          <a:xfrm>
            <a:off x="7996651" y="3427265"/>
            <a:ext cx="2980075" cy="923330"/>
          </a:xfrm>
          <a:prstGeom prst="rect">
            <a:avLst/>
          </a:prstGeom>
        </p:spPr>
        <p:txBody>
          <a:bodyPr wrap="square">
            <a:spAutoFit/>
          </a:bodyPr>
          <a:lstStyle/>
          <a:p>
            <a:pPr algn="ctr" fontAlgn="base"/>
            <a:r>
              <a:rPr lang="en-GB" dirty="0"/>
              <a:t>A declaration is sought from Court against the validity of an alleged will.</a:t>
            </a:r>
          </a:p>
        </p:txBody>
      </p:sp>
      <p:pic>
        <p:nvPicPr>
          <p:cNvPr id="10" name="Picture 9" descr="A picture containing light, object, traffic, lit&#10;&#10;Description automatically generated">
            <a:extLst>
              <a:ext uri="{FF2B5EF4-FFF2-40B4-BE49-F238E27FC236}">
                <a16:creationId xmlns:a16="http://schemas.microsoft.com/office/drawing/2014/main" id="{49E21588-8284-4182-8D6A-784746A2459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46584" y="2581242"/>
            <a:ext cx="781429" cy="781429"/>
          </a:xfrm>
          <a:prstGeom prst="rect">
            <a:avLst/>
          </a:prstGeom>
        </p:spPr>
      </p:pic>
      <p:pic>
        <p:nvPicPr>
          <p:cNvPr id="11" name="Picture 10" descr="A picture containing light&#10;&#10;Description automatically generated">
            <a:extLst>
              <a:ext uri="{FF2B5EF4-FFF2-40B4-BE49-F238E27FC236}">
                <a16:creationId xmlns:a16="http://schemas.microsoft.com/office/drawing/2014/main" id="{1030F1CC-0FC5-4B5D-820A-158326E7CD1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648827" y="2542822"/>
            <a:ext cx="584851" cy="781429"/>
          </a:xfrm>
          <a:prstGeom prst="rect">
            <a:avLst/>
          </a:prstGeom>
        </p:spPr>
      </p:pic>
      <p:pic>
        <p:nvPicPr>
          <p:cNvPr id="12" name="Picture 11" descr="A picture containing lamp&#10;&#10;Description automatically generated">
            <a:extLst>
              <a:ext uri="{FF2B5EF4-FFF2-40B4-BE49-F238E27FC236}">
                <a16:creationId xmlns:a16="http://schemas.microsoft.com/office/drawing/2014/main" id="{BDB562C0-5221-40CD-9626-99EEECCBCC13}"/>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194262" y="2542822"/>
            <a:ext cx="584851" cy="820843"/>
          </a:xfrm>
          <a:prstGeom prst="rect">
            <a:avLst/>
          </a:prstGeom>
        </p:spPr>
      </p:pic>
      <p:sp>
        <p:nvSpPr>
          <p:cNvPr id="14" name="Rectangle 13">
            <a:extLst>
              <a:ext uri="{FF2B5EF4-FFF2-40B4-BE49-F238E27FC236}">
                <a16:creationId xmlns:a16="http://schemas.microsoft.com/office/drawing/2014/main" id="{E543A996-D254-44C8-A4A9-AF1DB1475E23}"/>
              </a:ext>
            </a:extLst>
          </p:cNvPr>
          <p:cNvSpPr/>
          <p:nvPr/>
        </p:nvSpPr>
        <p:spPr>
          <a:xfrm>
            <a:off x="4494533" y="4629329"/>
            <a:ext cx="2980075" cy="984885"/>
          </a:xfrm>
          <a:prstGeom prst="rect">
            <a:avLst/>
          </a:prstGeom>
        </p:spPr>
        <p:txBody>
          <a:bodyPr wrap="square">
            <a:spAutoFit/>
          </a:bodyPr>
          <a:lstStyle/>
          <a:p>
            <a:pPr algn="ctr" fontAlgn="base"/>
            <a:r>
              <a:rPr lang="en-GB" sz="4000" b="1" dirty="0">
                <a:solidFill>
                  <a:srgbClr val="FF0000"/>
                </a:solidFill>
              </a:rPr>
              <a:t>CITATION </a:t>
            </a:r>
          </a:p>
          <a:p>
            <a:pPr algn="ctr" fontAlgn="base"/>
            <a:r>
              <a:rPr lang="en-GB" dirty="0"/>
              <a:t>Order 72 rule 7</a:t>
            </a:r>
          </a:p>
        </p:txBody>
      </p:sp>
      <p:grpSp>
        <p:nvGrpSpPr>
          <p:cNvPr id="24" name="Group 23">
            <a:extLst>
              <a:ext uri="{FF2B5EF4-FFF2-40B4-BE49-F238E27FC236}">
                <a16:creationId xmlns:a16="http://schemas.microsoft.com/office/drawing/2014/main" id="{B6EF9826-EC98-4871-9367-467408379FB2}"/>
              </a:ext>
            </a:extLst>
          </p:cNvPr>
          <p:cNvGrpSpPr/>
          <p:nvPr/>
        </p:nvGrpSpPr>
        <p:grpSpPr>
          <a:xfrm>
            <a:off x="7662849" y="4270670"/>
            <a:ext cx="3869001" cy="1628237"/>
            <a:chOff x="7662849" y="4270670"/>
            <a:chExt cx="3869001" cy="1628237"/>
          </a:xfrm>
        </p:grpSpPr>
        <p:sp>
          <p:nvSpPr>
            <p:cNvPr id="17" name="Rectangle 16">
              <a:extLst>
                <a:ext uri="{FF2B5EF4-FFF2-40B4-BE49-F238E27FC236}">
                  <a16:creationId xmlns:a16="http://schemas.microsoft.com/office/drawing/2014/main" id="{D0E1E505-720C-433E-BBA0-2270CDE311FE}"/>
                </a:ext>
              </a:extLst>
            </p:cNvPr>
            <p:cNvSpPr/>
            <p:nvPr/>
          </p:nvSpPr>
          <p:spPr>
            <a:xfrm>
              <a:off x="7662849" y="4993945"/>
              <a:ext cx="1864125" cy="400110"/>
            </a:xfrm>
            <a:prstGeom prst="rect">
              <a:avLst/>
            </a:prstGeom>
          </p:spPr>
          <p:txBody>
            <a:bodyPr wrap="square">
              <a:spAutoFit/>
            </a:bodyPr>
            <a:lstStyle/>
            <a:p>
              <a:pPr algn="ctr" fontAlgn="base"/>
              <a:r>
                <a:rPr lang="en-GB" sz="2000" dirty="0"/>
                <a:t>OBTAINED</a:t>
              </a:r>
              <a:endParaRPr lang="en-GB" sz="1050" dirty="0"/>
            </a:p>
          </p:txBody>
        </p:sp>
        <p:sp>
          <p:nvSpPr>
            <p:cNvPr id="13" name="Rectangle 12">
              <a:extLst>
                <a:ext uri="{FF2B5EF4-FFF2-40B4-BE49-F238E27FC236}">
                  <a16:creationId xmlns:a16="http://schemas.microsoft.com/office/drawing/2014/main" id="{5FF9C9FA-D02A-45A1-8D25-F958E152A054}"/>
                </a:ext>
              </a:extLst>
            </p:cNvPr>
            <p:cNvSpPr/>
            <p:nvPr/>
          </p:nvSpPr>
          <p:spPr>
            <a:xfrm>
              <a:off x="9834080" y="5329520"/>
              <a:ext cx="1390663" cy="569387"/>
            </a:xfrm>
            <a:prstGeom prst="rect">
              <a:avLst/>
            </a:prstGeom>
          </p:spPr>
          <p:txBody>
            <a:bodyPr wrap="square">
              <a:spAutoFit/>
            </a:bodyPr>
            <a:lstStyle/>
            <a:p>
              <a:pPr algn="ctr" fontAlgn="base"/>
              <a:r>
                <a:rPr lang="en-GB" sz="2000" b="1" dirty="0">
                  <a:solidFill>
                    <a:srgbClr val="FF0000"/>
                  </a:solidFill>
                </a:rPr>
                <a:t>CAVEAT </a:t>
              </a:r>
            </a:p>
            <a:p>
              <a:pPr algn="ctr" fontAlgn="base"/>
              <a:endParaRPr lang="en-GB" sz="1050" dirty="0"/>
            </a:p>
          </p:txBody>
        </p:sp>
        <p:sp>
          <p:nvSpPr>
            <p:cNvPr id="15" name="Rectangle 14">
              <a:extLst>
                <a:ext uri="{FF2B5EF4-FFF2-40B4-BE49-F238E27FC236}">
                  <a16:creationId xmlns:a16="http://schemas.microsoft.com/office/drawing/2014/main" id="{4F3A983F-F51A-4334-A54F-5C1862C70C94}"/>
                </a:ext>
              </a:extLst>
            </p:cNvPr>
            <p:cNvSpPr/>
            <p:nvPr/>
          </p:nvSpPr>
          <p:spPr>
            <a:xfrm>
              <a:off x="7803599" y="5329520"/>
              <a:ext cx="1582626" cy="400110"/>
            </a:xfrm>
            <a:prstGeom prst="rect">
              <a:avLst/>
            </a:prstGeom>
          </p:spPr>
          <p:txBody>
            <a:bodyPr wrap="square">
              <a:spAutoFit/>
            </a:bodyPr>
            <a:lstStyle/>
            <a:p>
              <a:pPr algn="ctr" fontAlgn="base"/>
              <a:r>
                <a:rPr lang="en-GB" sz="2000" b="1" dirty="0">
                  <a:solidFill>
                    <a:srgbClr val="FF0000"/>
                  </a:solidFill>
                </a:rPr>
                <a:t>CITATION</a:t>
              </a:r>
            </a:p>
          </p:txBody>
        </p:sp>
        <p:sp>
          <p:nvSpPr>
            <p:cNvPr id="16" name="Rectangle 15">
              <a:extLst>
                <a:ext uri="{FF2B5EF4-FFF2-40B4-BE49-F238E27FC236}">
                  <a16:creationId xmlns:a16="http://schemas.microsoft.com/office/drawing/2014/main" id="{E05436AB-A354-4C17-B7DC-1D9B7B74BEB3}"/>
                </a:ext>
              </a:extLst>
            </p:cNvPr>
            <p:cNvSpPr/>
            <p:nvPr/>
          </p:nvSpPr>
          <p:spPr>
            <a:xfrm>
              <a:off x="8854339" y="4270670"/>
              <a:ext cx="1864125" cy="400110"/>
            </a:xfrm>
            <a:prstGeom prst="rect">
              <a:avLst/>
            </a:prstGeom>
          </p:spPr>
          <p:txBody>
            <a:bodyPr wrap="square">
              <a:spAutoFit/>
            </a:bodyPr>
            <a:lstStyle/>
            <a:p>
              <a:pPr algn="ctr" fontAlgn="base"/>
              <a:r>
                <a:rPr lang="en-GB" sz="2000" dirty="0"/>
                <a:t>IF GRANT </a:t>
              </a:r>
              <a:endParaRPr lang="en-GB" sz="1050" dirty="0"/>
            </a:p>
          </p:txBody>
        </p:sp>
        <p:sp>
          <p:nvSpPr>
            <p:cNvPr id="18" name="Rectangle 17">
              <a:extLst>
                <a:ext uri="{FF2B5EF4-FFF2-40B4-BE49-F238E27FC236}">
                  <a16:creationId xmlns:a16="http://schemas.microsoft.com/office/drawing/2014/main" id="{E439CC20-7D4D-4557-911B-FC1C212E997B}"/>
                </a:ext>
              </a:extLst>
            </p:cNvPr>
            <p:cNvSpPr/>
            <p:nvPr/>
          </p:nvSpPr>
          <p:spPr>
            <a:xfrm>
              <a:off x="9386226" y="4993945"/>
              <a:ext cx="2145624" cy="400110"/>
            </a:xfrm>
            <a:prstGeom prst="rect">
              <a:avLst/>
            </a:prstGeom>
          </p:spPr>
          <p:txBody>
            <a:bodyPr wrap="square">
              <a:spAutoFit/>
            </a:bodyPr>
            <a:lstStyle/>
            <a:p>
              <a:pPr algn="ctr" fontAlgn="base"/>
              <a:r>
                <a:rPr lang="en-GB" sz="2000" dirty="0"/>
                <a:t>NOT OBTAINED</a:t>
              </a:r>
              <a:endParaRPr lang="en-GB" sz="1050" dirty="0"/>
            </a:p>
          </p:txBody>
        </p:sp>
        <p:cxnSp>
          <p:nvCxnSpPr>
            <p:cNvPr id="4" name="Straight Connector 3">
              <a:extLst>
                <a:ext uri="{FF2B5EF4-FFF2-40B4-BE49-F238E27FC236}">
                  <a16:creationId xmlns:a16="http://schemas.microsoft.com/office/drawing/2014/main" id="{57519167-B2E2-410B-BD96-F8FFAB0559A7}"/>
                </a:ext>
              </a:extLst>
            </p:cNvPr>
            <p:cNvCxnSpPr>
              <a:cxnSpLocks/>
              <a:stCxn id="17" idx="0"/>
            </p:cNvCxnSpPr>
            <p:nvPr/>
          </p:nvCxnSpPr>
          <p:spPr>
            <a:xfrm flipV="1">
              <a:off x="8594912" y="4670781"/>
              <a:ext cx="833703" cy="323164"/>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705C790-A190-4A03-A265-B4CB3B4A784D}"/>
                </a:ext>
              </a:extLst>
            </p:cNvPr>
            <p:cNvCxnSpPr>
              <a:cxnSpLocks/>
              <a:endCxn id="16" idx="2"/>
            </p:cNvCxnSpPr>
            <p:nvPr/>
          </p:nvCxnSpPr>
          <p:spPr>
            <a:xfrm flipH="1" flipV="1">
              <a:off x="9786402" y="4670780"/>
              <a:ext cx="604638" cy="335576"/>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95216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solidFill>
                  <a:srgbClr val="0070C0"/>
                </a:solidFill>
              </a:rPr>
              <a:t>PROBATE CAVEAT </a:t>
            </a:r>
          </a:p>
        </p:txBody>
      </p:sp>
      <p:sp>
        <p:nvSpPr>
          <p:cNvPr id="3" name="Rectangle 2">
            <a:extLst>
              <a:ext uri="{FF2B5EF4-FFF2-40B4-BE49-F238E27FC236}">
                <a16:creationId xmlns:a16="http://schemas.microsoft.com/office/drawing/2014/main" id="{61B343F8-684B-4AF4-851F-0146774CF707}"/>
              </a:ext>
            </a:extLst>
          </p:cNvPr>
          <p:cNvSpPr/>
          <p:nvPr/>
        </p:nvSpPr>
        <p:spPr>
          <a:xfrm>
            <a:off x="1023401" y="2500230"/>
            <a:ext cx="10258236" cy="4062651"/>
          </a:xfrm>
          <a:prstGeom prst="rect">
            <a:avLst/>
          </a:prstGeom>
        </p:spPr>
        <p:txBody>
          <a:bodyPr wrap="square">
            <a:spAutoFit/>
          </a:bodyPr>
          <a:lstStyle/>
          <a:p>
            <a:pPr algn="just"/>
            <a:r>
              <a:rPr lang="en-GB" sz="2000" dirty="0">
                <a:solidFill>
                  <a:srgbClr val="212121"/>
                </a:solidFill>
                <a:latin typeface="Arial" panose="020B0604020202020204" pitchFamily="34" charset="0"/>
              </a:rPr>
              <a:t>When opposing a will, a </a:t>
            </a:r>
            <a:r>
              <a:rPr lang="en-GB" sz="2000" b="1" dirty="0">
                <a:solidFill>
                  <a:srgbClr val="212121"/>
                </a:solidFill>
                <a:latin typeface="Arial" panose="020B0604020202020204" pitchFamily="34" charset="0"/>
              </a:rPr>
              <a:t>probate caveat </a:t>
            </a:r>
            <a:r>
              <a:rPr lang="en-GB" sz="2000" dirty="0">
                <a:solidFill>
                  <a:srgbClr val="212121"/>
                </a:solidFill>
                <a:latin typeface="Arial" panose="020B0604020202020204" pitchFamily="34" charset="0"/>
              </a:rPr>
              <a:t>with the High Court probate registry should be lodged. </a:t>
            </a:r>
          </a:p>
          <a:p>
            <a:pPr algn="just"/>
            <a:r>
              <a:rPr lang="en-GB" sz="2000" dirty="0">
                <a:solidFill>
                  <a:srgbClr val="212121"/>
                </a:solidFill>
                <a:latin typeface="Arial" panose="020B0604020202020204" pitchFamily="34" charset="0"/>
              </a:rPr>
              <a:t>Its </a:t>
            </a:r>
            <a:r>
              <a:rPr lang="en-GB" sz="2000" b="1" dirty="0">
                <a:solidFill>
                  <a:srgbClr val="212121"/>
                </a:solidFill>
                <a:latin typeface="Arial" panose="020B0604020202020204" pitchFamily="34" charset="0"/>
              </a:rPr>
              <a:t>valid for six months</a:t>
            </a:r>
            <a:r>
              <a:rPr lang="en-GB" sz="2000" dirty="0">
                <a:solidFill>
                  <a:srgbClr val="212121"/>
                </a:solidFill>
                <a:latin typeface="Arial" panose="020B0604020202020204" pitchFamily="34" charset="0"/>
              </a:rPr>
              <a:t>. May be </a:t>
            </a:r>
            <a:r>
              <a:rPr lang="en-GB" sz="2000" b="1" dirty="0">
                <a:solidFill>
                  <a:srgbClr val="212121"/>
                </a:solidFill>
                <a:latin typeface="Arial" panose="020B0604020202020204" pitchFamily="34" charset="0"/>
              </a:rPr>
              <a:t>renewed every six months </a:t>
            </a:r>
            <a:r>
              <a:rPr lang="en-GB" sz="2000" dirty="0">
                <a:solidFill>
                  <a:srgbClr val="212121"/>
                </a:solidFill>
                <a:latin typeface="Arial" panose="020B0604020202020204" pitchFamily="34" charset="0"/>
              </a:rPr>
              <a:t>or by the filing of a fresh caveat. </a:t>
            </a:r>
          </a:p>
          <a:p>
            <a:pPr algn="just"/>
            <a:r>
              <a:rPr lang="en-GB" sz="2000" dirty="0">
                <a:solidFill>
                  <a:srgbClr val="212121"/>
                </a:solidFill>
                <a:latin typeface="Arial" panose="020B0604020202020204" pitchFamily="34" charset="0"/>
              </a:rPr>
              <a:t>Upon the caveat being warned and appearance entered to the warning, the caveat remains in force from the time the action is commenced up to the court’s determination as to who is entitled to representation (Order 71 r 40(c)).</a:t>
            </a:r>
          </a:p>
          <a:p>
            <a:pPr algn="just"/>
            <a:endParaRPr lang="en-GB" sz="2000" dirty="0">
              <a:solidFill>
                <a:srgbClr val="212121"/>
              </a:solidFill>
              <a:latin typeface="Arial" panose="020B0604020202020204" pitchFamily="34" charset="0"/>
            </a:endParaRPr>
          </a:p>
          <a:p>
            <a:pPr algn="just"/>
            <a:r>
              <a:rPr lang="en-GB" sz="2000" dirty="0">
                <a:solidFill>
                  <a:srgbClr val="212121"/>
                </a:solidFill>
                <a:latin typeface="Arial" panose="020B0604020202020204" pitchFamily="34" charset="0"/>
              </a:rPr>
              <a:t>The caveat acts to prevent the issuance of a grant of probate or letters of administration. Once an appearance to a warning is issued, this triggers off the commencement of contentious proceedings (Order 71 r 37) and the court has no jurisdiction to grant letters of administration.</a:t>
            </a:r>
          </a:p>
          <a:p>
            <a:pPr algn="just"/>
            <a:endParaRPr lang="en-GB" dirty="0">
              <a:solidFill>
                <a:srgbClr val="212121"/>
              </a:solidFill>
              <a:latin typeface="Arial" panose="020B0604020202020204" pitchFamily="34" charset="0"/>
            </a:endParaRPr>
          </a:p>
        </p:txBody>
      </p:sp>
    </p:spTree>
    <p:extLst>
      <p:ext uri="{BB962C8B-B14F-4D97-AF65-F5344CB8AC3E}">
        <p14:creationId xmlns:p14="http://schemas.microsoft.com/office/powerpoint/2010/main" val="349863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solidFill>
                  <a:srgbClr val="0070C0"/>
                </a:solidFill>
              </a:rPr>
              <a:t>CITATION</a:t>
            </a:r>
          </a:p>
        </p:txBody>
      </p:sp>
      <p:sp>
        <p:nvSpPr>
          <p:cNvPr id="3" name="Rectangle 2">
            <a:extLst>
              <a:ext uri="{FF2B5EF4-FFF2-40B4-BE49-F238E27FC236}">
                <a16:creationId xmlns:a16="http://schemas.microsoft.com/office/drawing/2014/main" id="{11B459A9-D082-4654-AD61-269B28D141C7}"/>
              </a:ext>
            </a:extLst>
          </p:cNvPr>
          <p:cNvSpPr/>
          <p:nvPr/>
        </p:nvSpPr>
        <p:spPr>
          <a:xfrm>
            <a:off x="827602" y="2511788"/>
            <a:ext cx="10536795" cy="3693319"/>
          </a:xfrm>
          <a:prstGeom prst="rect">
            <a:avLst/>
          </a:prstGeom>
        </p:spPr>
        <p:txBody>
          <a:bodyPr wrap="square">
            <a:spAutoFit/>
          </a:bodyPr>
          <a:lstStyle/>
          <a:p>
            <a:r>
              <a:rPr lang="en-GB" dirty="0">
                <a:solidFill>
                  <a:srgbClr val="212121"/>
                </a:solidFill>
                <a:latin typeface="Arial" panose="020B0604020202020204" pitchFamily="34" charset="0"/>
              </a:rPr>
              <a:t>Order 72 rule 7         </a:t>
            </a:r>
            <a:r>
              <a:rPr lang="en-GB" b="1" dirty="0">
                <a:solidFill>
                  <a:srgbClr val="212121"/>
                </a:solidFill>
                <a:latin typeface="Arial" panose="020B0604020202020204" pitchFamily="34" charset="0"/>
              </a:rPr>
              <a:t>Citation to bring in grant</a:t>
            </a:r>
            <a:endParaRPr lang="en-GB" dirty="0">
              <a:solidFill>
                <a:srgbClr val="212121"/>
              </a:solidFill>
              <a:latin typeface="Arial" panose="020B0604020202020204" pitchFamily="34" charset="0"/>
            </a:endParaRPr>
          </a:p>
          <a:p>
            <a:endParaRPr lang="en-GB" dirty="0">
              <a:solidFill>
                <a:srgbClr val="212121"/>
              </a:solidFill>
              <a:latin typeface="Arial" panose="020B0604020202020204" pitchFamily="34" charset="0"/>
            </a:endParaRPr>
          </a:p>
          <a:p>
            <a:pPr algn="just"/>
            <a:r>
              <a:rPr lang="en-GB" dirty="0">
                <a:solidFill>
                  <a:srgbClr val="212121"/>
                </a:solidFill>
                <a:latin typeface="Arial" panose="020B0604020202020204" pitchFamily="34" charset="0"/>
              </a:rPr>
              <a:t> In an action for the revocation of the grant of probate of the will, or letters of administration of the estate of a deceased person, a citation against the person to whom the probate or letters of administration, as the case may be, was or were granted requiring him to bring into and leave at the Registry the probate or letters of administration, as the case may be, may be issued on the application of the plaintiff. </a:t>
            </a:r>
          </a:p>
          <a:p>
            <a:pPr algn="just"/>
            <a:endParaRPr lang="en-GB" dirty="0">
              <a:solidFill>
                <a:srgbClr val="212121"/>
              </a:solidFill>
              <a:latin typeface="Arial" panose="020B0604020202020204" pitchFamily="34" charset="0"/>
            </a:endParaRPr>
          </a:p>
          <a:p>
            <a:pPr algn="just"/>
            <a:r>
              <a:rPr lang="en-GB" dirty="0">
                <a:solidFill>
                  <a:srgbClr val="212121"/>
                </a:solidFill>
                <a:latin typeface="Arial" panose="020B0604020202020204" pitchFamily="34" charset="0"/>
              </a:rPr>
              <a:t>Must be issued prior to writ action - </a:t>
            </a:r>
            <a:r>
              <a:rPr lang="en-GB" i="1" dirty="0" err="1"/>
              <a:t>Gunasingam</a:t>
            </a:r>
            <a:r>
              <a:rPr lang="en-GB" i="1" dirty="0"/>
              <a:t> </a:t>
            </a:r>
            <a:r>
              <a:rPr lang="en-GB" i="1" dirty="0" err="1"/>
              <a:t>Ramasingam</a:t>
            </a:r>
            <a:r>
              <a:rPr lang="en-GB" i="1" dirty="0"/>
              <a:t> v </a:t>
            </a:r>
            <a:r>
              <a:rPr lang="en-GB" i="1" dirty="0" err="1"/>
              <a:t>Priyakumary</a:t>
            </a:r>
            <a:r>
              <a:rPr lang="en-GB" i="1" dirty="0"/>
              <a:t> </a:t>
            </a:r>
            <a:r>
              <a:rPr lang="en-GB" i="1" dirty="0" err="1"/>
              <a:t>Muthucumaru</a:t>
            </a:r>
            <a:r>
              <a:rPr lang="en-GB" i="1" dirty="0"/>
              <a:t> &amp; 3 </a:t>
            </a:r>
            <a:r>
              <a:rPr lang="en-GB" i="1" dirty="0" err="1"/>
              <a:t>Ors</a:t>
            </a:r>
            <a:r>
              <a:rPr lang="en-GB" dirty="0"/>
              <a:t> [2013] 6 AMR 582; [2013] 1 LNS 787 the court applied </a:t>
            </a:r>
            <a:r>
              <a:rPr lang="en-GB" i="1" dirty="0"/>
              <a:t>Yap Teck </a:t>
            </a:r>
            <a:r>
              <a:rPr lang="en-GB" i="1" dirty="0" err="1"/>
              <a:t>Ngian</a:t>
            </a:r>
            <a:r>
              <a:rPr lang="en-GB" i="1" dirty="0"/>
              <a:t> v Yap Hong Lang @ Yap Fong Mei &amp; </a:t>
            </a:r>
            <a:r>
              <a:rPr lang="en-GB" i="1" dirty="0" err="1"/>
              <a:t>Ors</a:t>
            </a:r>
            <a:r>
              <a:rPr lang="en-GB" dirty="0"/>
              <a:t> [2007] 5 AMR 269; [2007] 5 MLJ 756, FC. </a:t>
            </a:r>
            <a:endParaRPr lang="en-GB" b="0" i="0" dirty="0">
              <a:solidFill>
                <a:srgbClr val="212121"/>
              </a:solidFill>
              <a:effectLst/>
              <a:latin typeface="Arial" panose="020B0604020202020204" pitchFamily="34" charset="0"/>
            </a:endParaRPr>
          </a:p>
          <a:p>
            <a:pPr algn="just"/>
            <a:r>
              <a:rPr lang="en-GB" b="0" i="0" dirty="0">
                <a:solidFill>
                  <a:srgbClr val="212121"/>
                </a:solidFill>
                <a:effectLst/>
                <a:latin typeface="Arial" panose="020B0604020202020204" pitchFamily="34" charset="0"/>
              </a:rPr>
              <a:t>Also see </a:t>
            </a:r>
            <a:r>
              <a:rPr lang="en-GB" i="1" dirty="0" err="1"/>
              <a:t>Guindarajoo</a:t>
            </a:r>
            <a:r>
              <a:rPr lang="en-GB" i="1" dirty="0"/>
              <a:t> a/l </a:t>
            </a:r>
            <a:r>
              <a:rPr lang="en-GB" i="1" dirty="0" err="1"/>
              <a:t>Vegadason</a:t>
            </a:r>
            <a:r>
              <a:rPr lang="en-GB" i="1" dirty="0"/>
              <a:t> v </a:t>
            </a:r>
            <a:r>
              <a:rPr lang="en-GB" i="1" dirty="0" err="1"/>
              <a:t>Satgunasingam</a:t>
            </a:r>
            <a:r>
              <a:rPr lang="en-GB" i="1" dirty="0"/>
              <a:t> a/l </a:t>
            </a:r>
            <a:r>
              <a:rPr lang="en-GB" i="1" dirty="0" err="1"/>
              <a:t>Balasingam</a:t>
            </a:r>
            <a:r>
              <a:rPr lang="en-GB" dirty="0"/>
              <a:t> [2014] 5 AMR 85 – </a:t>
            </a:r>
            <a:r>
              <a:rPr lang="en-GB" dirty="0">
                <a:solidFill>
                  <a:srgbClr val="212121"/>
                </a:solidFill>
                <a:latin typeface="Arial" panose="020B0604020202020204" pitchFamily="34" charset="0"/>
              </a:rPr>
              <a:t>Non compliance not fatal.</a:t>
            </a:r>
          </a:p>
          <a:p>
            <a:pPr algn="just"/>
            <a:r>
              <a:rPr lang="en-GB" dirty="0">
                <a:solidFill>
                  <a:srgbClr val="212121"/>
                </a:solidFill>
                <a:latin typeface="Arial" panose="020B0604020202020204" pitchFamily="34" charset="0"/>
              </a:rPr>
              <a:t>See requirements of the affidavit verifying facts [ rule 8 [2] ] </a:t>
            </a:r>
            <a:endParaRPr lang="en-GB" b="0" i="0" dirty="0">
              <a:solidFill>
                <a:srgbClr val="212121"/>
              </a:solidFill>
              <a:effectLst/>
              <a:latin typeface="Arial" panose="020B0604020202020204" pitchFamily="34" charset="0"/>
            </a:endParaRPr>
          </a:p>
        </p:txBody>
      </p:sp>
    </p:spTree>
    <p:extLst>
      <p:ext uri="{BB962C8B-B14F-4D97-AF65-F5344CB8AC3E}">
        <p14:creationId xmlns:p14="http://schemas.microsoft.com/office/powerpoint/2010/main" val="411124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Desk with computer, phone, books, etc.">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6" r="6"/>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p:txBody>
          <a:bodyPr/>
          <a:lstStyle/>
          <a:p>
            <a:r>
              <a:rPr lang="en-US" spc="600" dirty="0">
                <a:solidFill>
                  <a:schemeClr val="bg2">
                    <a:lumMod val="50000"/>
                  </a:schemeClr>
                </a:solidFill>
                <a:latin typeface="Californian FB" panose="0207040306080B030204" pitchFamily="18" charset="0"/>
              </a:rPr>
              <a:t>Suit…</a:t>
            </a:r>
          </a:p>
        </p:txBody>
      </p:sp>
      <p:sp>
        <p:nvSpPr>
          <p:cNvPr id="14" name="Text Placeholder 13">
            <a:extLst>
              <a:ext uri="{FF2B5EF4-FFF2-40B4-BE49-F238E27FC236}">
                <a16:creationId xmlns:a16="http://schemas.microsoft.com/office/drawing/2014/main" id="{F278402B-CA7D-4F5B-B3FA-ED74AB3CFB6C}"/>
              </a:ext>
            </a:extLst>
          </p:cNvPr>
          <p:cNvSpPr>
            <a:spLocks noGrp="1"/>
          </p:cNvSpPr>
          <p:nvPr>
            <p:ph type="body" sz="quarter" idx="13"/>
          </p:nvPr>
        </p:nvSpPr>
        <p:spPr/>
        <p:txBody>
          <a:bodyPr/>
          <a:lstStyle/>
          <a:p>
            <a:r>
              <a:rPr lang="en-US" dirty="0">
                <a:solidFill>
                  <a:srgbClr val="00B0F0"/>
                </a:solidFill>
              </a:rPr>
              <a:t>contentious probate proceedings</a:t>
            </a:r>
          </a:p>
          <a:p>
            <a:r>
              <a:rPr lang="en-US" dirty="0"/>
              <a:t>webinar  7/6/2020 </a:t>
            </a:r>
            <a:r>
              <a:rPr lang="en-US" dirty="0" err="1"/>
              <a:t>perak</a:t>
            </a:r>
            <a:r>
              <a:rPr lang="en-US" dirty="0"/>
              <a:t> </a:t>
            </a:r>
            <a:r>
              <a:rPr lang="en-US" dirty="0" err="1"/>
              <a:t>ylc</a:t>
            </a:r>
            <a:r>
              <a:rPr lang="en-US" dirty="0"/>
              <a:t> </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18</a:t>
            </a:fld>
            <a:endParaRPr lang="en-US" dirty="0"/>
          </a:p>
        </p:txBody>
      </p:sp>
    </p:spTree>
    <p:extLst>
      <p:ext uri="{BB962C8B-B14F-4D97-AF65-F5344CB8AC3E}">
        <p14:creationId xmlns:p14="http://schemas.microsoft.com/office/powerpoint/2010/main" val="3585727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solidFill>
                  <a:srgbClr val="0070C0"/>
                </a:solidFill>
              </a:rPr>
              <a:t>WRIT</a:t>
            </a:r>
          </a:p>
        </p:txBody>
      </p:sp>
      <p:sp>
        <p:nvSpPr>
          <p:cNvPr id="3" name="Rectangle 2">
            <a:extLst>
              <a:ext uri="{FF2B5EF4-FFF2-40B4-BE49-F238E27FC236}">
                <a16:creationId xmlns:a16="http://schemas.microsoft.com/office/drawing/2014/main" id="{DFB0620A-4218-4C84-B265-0D08504763BF}"/>
              </a:ext>
            </a:extLst>
          </p:cNvPr>
          <p:cNvSpPr/>
          <p:nvPr/>
        </p:nvSpPr>
        <p:spPr>
          <a:xfrm>
            <a:off x="806408" y="2448343"/>
            <a:ext cx="10579184" cy="3970318"/>
          </a:xfrm>
          <a:prstGeom prst="rect">
            <a:avLst/>
          </a:prstGeom>
        </p:spPr>
        <p:txBody>
          <a:bodyPr wrap="square">
            <a:spAutoFit/>
          </a:bodyPr>
          <a:lstStyle/>
          <a:p>
            <a:pPr algn="just"/>
            <a:r>
              <a:rPr lang="en-GB" dirty="0">
                <a:solidFill>
                  <a:srgbClr val="212121"/>
                </a:solidFill>
                <a:latin typeface="Arial" panose="020B0604020202020204" pitchFamily="34" charset="0"/>
              </a:rPr>
              <a:t>Order 72 r 2 </a:t>
            </a:r>
            <a:r>
              <a:rPr lang="en-GB" b="1" dirty="0">
                <a:solidFill>
                  <a:srgbClr val="212121"/>
                </a:solidFill>
                <a:latin typeface="Arial" panose="020B0604020202020204" pitchFamily="34" charset="0"/>
              </a:rPr>
              <a:t>Requirements in connection with issue of writ</a:t>
            </a:r>
            <a:r>
              <a:rPr lang="en-GB" dirty="0">
                <a:solidFill>
                  <a:srgbClr val="212121"/>
                </a:solidFill>
                <a:latin typeface="Arial" panose="020B0604020202020204" pitchFamily="34" charset="0"/>
              </a:rPr>
              <a:t> </a:t>
            </a:r>
          </a:p>
          <a:p>
            <a:pPr algn="just"/>
            <a:r>
              <a:rPr lang="en-GB" dirty="0">
                <a:solidFill>
                  <a:srgbClr val="212121"/>
                </a:solidFill>
                <a:latin typeface="Arial" panose="020B0604020202020204" pitchFamily="34" charset="0"/>
              </a:rPr>
              <a:t>(1) A probate action </a:t>
            </a:r>
            <a:r>
              <a:rPr lang="en-GB" b="1" dirty="0">
                <a:solidFill>
                  <a:srgbClr val="212121"/>
                </a:solidFill>
                <a:latin typeface="Arial" panose="020B0604020202020204" pitchFamily="34" charset="0"/>
              </a:rPr>
              <a:t>shall be begun by writ</a:t>
            </a:r>
            <a:r>
              <a:rPr lang="en-GB" dirty="0">
                <a:solidFill>
                  <a:srgbClr val="212121"/>
                </a:solidFill>
                <a:latin typeface="Arial" panose="020B0604020202020204" pitchFamily="34" charset="0"/>
              </a:rPr>
              <a:t>, and the writ shall be issued out of the Registry.</a:t>
            </a:r>
          </a:p>
          <a:p>
            <a:pPr algn="just"/>
            <a:endParaRPr lang="en-GB" dirty="0">
              <a:solidFill>
                <a:srgbClr val="212121"/>
              </a:solidFill>
              <a:latin typeface="Arial" panose="020B0604020202020204" pitchFamily="34" charset="0"/>
            </a:endParaRPr>
          </a:p>
          <a:p>
            <a:pPr algn="just"/>
            <a:r>
              <a:rPr lang="en-GB" dirty="0"/>
              <a:t>See </a:t>
            </a:r>
            <a:r>
              <a:rPr lang="en-GB" i="1" dirty="0" err="1"/>
              <a:t>Priyakumary</a:t>
            </a:r>
            <a:r>
              <a:rPr lang="en-GB" i="1" dirty="0"/>
              <a:t> </a:t>
            </a:r>
            <a:r>
              <a:rPr lang="en-GB" i="1" dirty="0" err="1"/>
              <a:t>Muthucumaru</a:t>
            </a:r>
            <a:r>
              <a:rPr lang="en-GB" i="1" dirty="0"/>
              <a:t> &amp; Anor v </a:t>
            </a:r>
            <a:r>
              <a:rPr lang="en-GB" i="1" dirty="0" err="1"/>
              <a:t>Gunasingam</a:t>
            </a:r>
            <a:r>
              <a:rPr lang="en-GB" i="1" dirty="0"/>
              <a:t> a/l </a:t>
            </a:r>
            <a:r>
              <a:rPr lang="en-GB" i="1" dirty="0" err="1"/>
              <a:t>Ramasingam</a:t>
            </a:r>
            <a:r>
              <a:rPr lang="en-GB" i="1" dirty="0"/>
              <a:t> (a bankrupt)</a:t>
            </a:r>
            <a:r>
              <a:rPr lang="en-GB" dirty="0"/>
              <a:t> [2006] 6 AMR 226; [2006] 6 MLJ 511, CA </a:t>
            </a:r>
          </a:p>
          <a:p>
            <a:pPr algn="just"/>
            <a:r>
              <a:rPr lang="en-GB" dirty="0"/>
              <a:t>May justify a striking out application : </a:t>
            </a:r>
            <a:r>
              <a:rPr lang="en-GB" i="1" dirty="0" err="1"/>
              <a:t>Debaroti</a:t>
            </a:r>
            <a:r>
              <a:rPr lang="en-GB" i="1" dirty="0"/>
              <a:t> Das Gupta v Deb </a:t>
            </a:r>
            <a:r>
              <a:rPr lang="en-GB" i="1" dirty="0" err="1"/>
              <a:t>Brata</a:t>
            </a:r>
            <a:r>
              <a:rPr lang="en-GB" i="1" dirty="0"/>
              <a:t> Das Gupta</a:t>
            </a:r>
            <a:r>
              <a:rPr lang="en-GB" dirty="0"/>
              <a:t> [2014] 4 AMR 109; [2015] 7 MLJ 605; [2015] 2 CLJ 798, HC. The plaintiff’s action was dismissed “</a:t>
            </a:r>
            <a:r>
              <a:rPr lang="en-GB" i="1" dirty="0"/>
              <a:t>in </a:t>
            </a:r>
            <a:r>
              <a:rPr lang="en-GB" i="1" dirty="0" err="1"/>
              <a:t>limine</a:t>
            </a:r>
            <a:r>
              <a:rPr lang="en-GB" dirty="0"/>
              <a:t>” for her having failed to use the proper procedure in bringing her action. The court held that a probate action “</a:t>
            </a:r>
            <a:r>
              <a:rPr lang="en-GB" b="1" i="1" dirty="0"/>
              <a:t>must”</a:t>
            </a:r>
            <a:r>
              <a:rPr lang="en-GB" dirty="0"/>
              <a:t> be begun by writ, and the writ must be issued out of the registry as provided under r 2(1). The word “</a:t>
            </a:r>
            <a:r>
              <a:rPr lang="en-GB" b="1" i="1" dirty="0"/>
              <a:t>must”</a:t>
            </a:r>
            <a:r>
              <a:rPr lang="en-GB" dirty="0"/>
              <a:t> denotes that it is mandatory</a:t>
            </a:r>
          </a:p>
          <a:p>
            <a:pPr algn="just"/>
            <a:endParaRPr lang="en-GB" dirty="0"/>
          </a:p>
          <a:p>
            <a:r>
              <a:rPr lang="en-GB" i="1" dirty="0"/>
              <a:t>See also : </a:t>
            </a:r>
            <a:r>
              <a:rPr lang="en-GB" i="1" dirty="0" err="1"/>
              <a:t>Jigarlal</a:t>
            </a:r>
            <a:r>
              <a:rPr lang="en-GB" i="1" dirty="0"/>
              <a:t> </a:t>
            </a:r>
            <a:r>
              <a:rPr lang="en-GB" i="1" dirty="0" err="1"/>
              <a:t>Kantilal</a:t>
            </a:r>
            <a:r>
              <a:rPr lang="en-GB" i="1" dirty="0"/>
              <a:t> Doshi v Damayanti </a:t>
            </a:r>
            <a:r>
              <a:rPr lang="en-GB" i="1" dirty="0" err="1"/>
              <a:t>Kantilal</a:t>
            </a:r>
            <a:r>
              <a:rPr lang="en-GB" i="1" dirty="0"/>
              <a:t> Doshi (Executrix)</a:t>
            </a:r>
            <a:r>
              <a:rPr lang="en-GB" dirty="0"/>
              <a:t> [1998] 1 SLR 211; </a:t>
            </a:r>
            <a:r>
              <a:rPr lang="en-GB" i="1" dirty="0" err="1"/>
              <a:t>Neoh</a:t>
            </a:r>
            <a:r>
              <a:rPr lang="en-GB" i="1" dirty="0"/>
              <a:t> Ah Yan v Ong </a:t>
            </a:r>
            <a:r>
              <a:rPr lang="en-GB" i="1" dirty="0" err="1"/>
              <a:t>Leng</a:t>
            </a:r>
            <a:r>
              <a:rPr lang="en-GB" i="1" dirty="0"/>
              <a:t> Choo &amp; Anor</a:t>
            </a:r>
            <a:r>
              <a:rPr lang="en-GB" dirty="0"/>
              <a:t> [2008] 7 MLJ 151, HC  and </a:t>
            </a:r>
            <a:r>
              <a:rPr lang="en-GB" i="1" dirty="0"/>
              <a:t>Wan </a:t>
            </a:r>
            <a:r>
              <a:rPr lang="en-GB" i="1" dirty="0" err="1"/>
              <a:t>Ujang</a:t>
            </a:r>
            <a:r>
              <a:rPr lang="en-GB" i="1" dirty="0"/>
              <a:t> @ Wan Ali </a:t>
            </a:r>
            <a:r>
              <a:rPr lang="en-GB" i="1" dirty="0" err="1"/>
              <a:t>Tuanku</a:t>
            </a:r>
            <a:r>
              <a:rPr lang="en-GB" i="1" dirty="0"/>
              <a:t> </a:t>
            </a:r>
            <a:r>
              <a:rPr lang="en-GB" i="1" dirty="0" err="1"/>
              <a:t>Sait</a:t>
            </a:r>
            <a:r>
              <a:rPr lang="en-GB" i="1" dirty="0"/>
              <a:t> v Government of Sarawak &amp; 3 </a:t>
            </a:r>
            <a:r>
              <a:rPr lang="en-GB" i="1" dirty="0" err="1"/>
              <a:t>Ors</a:t>
            </a:r>
            <a:r>
              <a:rPr lang="en-GB" dirty="0"/>
              <a:t> [2016] 1 LNS 836. </a:t>
            </a:r>
          </a:p>
          <a:p>
            <a:pPr algn="just"/>
            <a:endParaRPr lang="en-GB" dirty="0">
              <a:solidFill>
                <a:srgbClr val="212121"/>
              </a:solidFill>
              <a:latin typeface="Arial" panose="020B0604020202020204" pitchFamily="34" charset="0"/>
            </a:endParaRPr>
          </a:p>
        </p:txBody>
      </p:sp>
    </p:spTree>
    <p:extLst>
      <p:ext uri="{BB962C8B-B14F-4D97-AF65-F5344CB8AC3E}">
        <p14:creationId xmlns:p14="http://schemas.microsoft.com/office/powerpoint/2010/main" val="280392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Desk with computer, phone, books, etc.">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15001"/>
            <a:ext cx="9780588" cy="6371351"/>
          </a:xfrm>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p:txBody>
          <a:bodyPr/>
          <a:lstStyle/>
          <a:p>
            <a:r>
              <a:rPr lang="en-US" spc="600" dirty="0">
                <a:solidFill>
                  <a:schemeClr val="bg2">
                    <a:lumMod val="50000"/>
                  </a:schemeClr>
                </a:solidFill>
                <a:latin typeface="Californian FB" panose="0207040306080B030204" pitchFamily="18" charset="0"/>
              </a:rPr>
              <a:t>speakers</a:t>
            </a:r>
          </a:p>
        </p:txBody>
      </p:sp>
      <p:sp>
        <p:nvSpPr>
          <p:cNvPr id="14" name="Text Placeholder 13">
            <a:extLst>
              <a:ext uri="{FF2B5EF4-FFF2-40B4-BE49-F238E27FC236}">
                <a16:creationId xmlns:a16="http://schemas.microsoft.com/office/drawing/2014/main" id="{F278402B-CA7D-4F5B-B3FA-ED74AB3CFB6C}"/>
              </a:ext>
            </a:extLst>
          </p:cNvPr>
          <p:cNvSpPr>
            <a:spLocks noGrp="1"/>
          </p:cNvSpPr>
          <p:nvPr>
            <p:ph type="body" sz="quarter" idx="13"/>
          </p:nvPr>
        </p:nvSpPr>
        <p:spPr/>
        <p:txBody>
          <a:bodyPr/>
          <a:lstStyle/>
          <a:p>
            <a:r>
              <a:rPr lang="en-US" sz="2000" dirty="0">
                <a:solidFill>
                  <a:srgbClr val="00B0F0"/>
                </a:solidFill>
                <a:latin typeface="+mj-lt"/>
              </a:rPr>
              <a:t>contentious probate proceedings</a:t>
            </a:r>
          </a:p>
          <a:p>
            <a:r>
              <a:rPr lang="en-US" dirty="0"/>
              <a:t>webinar  7/6/2020 </a:t>
            </a:r>
            <a:r>
              <a:rPr lang="en-US" dirty="0" err="1"/>
              <a:t>perak</a:t>
            </a:r>
            <a:r>
              <a:rPr lang="en-US" dirty="0"/>
              <a:t> </a:t>
            </a:r>
            <a:r>
              <a:rPr lang="en-US" dirty="0" err="1"/>
              <a:t>ylc</a:t>
            </a:r>
            <a:r>
              <a:rPr lang="en-US" dirty="0"/>
              <a:t> </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2</a:t>
            </a:fld>
            <a:endParaRPr lang="en-US" dirty="0"/>
          </a:p>
        </p:txBody>
      </p:sp>
    </p:spTree>
    <p:extLst>
      <p:ext uri="{BB962C8B-B14F-4D97-AF65-F5344CB8AC3E}">
        <p14:creationId xmlns:p14="http://schemas.microsoft.com/office/powerpoint/2010/main" val="4091674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790" y="515849"/>
            <a:ext cx="9601196" cy="1303867"/>
          </a:xfrm>
        </p:spPr>
        <p:txBody>
          <a:bodyPr/>
          <a:lstStyle/>
          <a:p>
            <a:pPr lvl="0"/>
            <a:r>
              <a:rPr lang="en-US" b="1" dirty="0">
                <a:solidFill>
                  <a:srgbClr val="0070C0"/>
                </a:solidFill>
              </a:rPr>
              <a:t>PLEADINGS</a:t>
            </a:r>
          </a:p>
        </p:txBody>
      </p:sp>
      <p:sp>
        <p:nvSpPr>
          <p:cNvPr id="5" name="Rectangle 4">
            <a:extLst>
              <a:ext uri="{FF2B5EF4-FFF2-40B4-BE49-F238E27FC236}">
                <a16:creationId xmlns:a16="http://schemas.microsoft.com/office/drawing/2014/main" id="{A0ABE153-1850-4B3E-A1C5-983FBEBAF9E9}"/>
              </a:ext>
            </a:extLst>
          </p:cNvPr>
          <p:cNvSpPr/>
          <p:nvPr/>
        </p:nvSpPr>
        <p:spPr>
          <a:xfrm>
            <a:off x="812463" y="1538717"/>
            <a:ext cx="10567073" cy="4524315"/>
          </a:xfrm>
          <a:prstGeom prst="rect">
            <a:avLst/>
          </a:prstGeom>
        </p:spPr>
        <p:txBody>
          <a:bodyPr wrap="square">
            <a:spAutoFit/>
          </a:bodyPr>
          <a:lstStyle/>
          <a:p>
            <a:pPr algn="just"/>
            <a:r>
              <a:rPr lang="en-GB" b="1" dirty="0"/>
              <a:t>ORDER 72 rule 13</a:t>
            </a:r>
          </a:p>
          <a:p>
            <a:pPr algn="just"/>
            <a:r>
              <a:rPr lang="en-GB" dirty="0"/>
              <a:t>(1) Where the plaintiff in a probate action disputes the interest of a defendant </a:t>
            </a:r>
            <a:r>
              <a:rPr lang="en-GB" b="1" dirty="0"/>
              <a:t>he must allege in his statement of claim that he denies the interest of that defendant</a:t>
            </a:r>
            <a:r>
              <a:rPr lang="en-GB" dirty="0"/>
              <a:t>.</a:t>
            </a:r>
          </a:p>
          <a:p>
            <a:pPr algn="just"/>
            <a:r>
              <a:rPr lang="en-GB" dirty="0"/>
              <a:t>(2) In a probate action in which the interest by virtue of which a party claims to be entitled to a grant of letters of administration is disputed, </a:t>
            </a:r>
            <a:r>
              <a:rPr lang="en-GB" b="1" dirty="0"/>
              <a:t>the party disputing that interest must show in his pleading that if the allegations made therein are proved he would be entitled to an interest in the estate</a:t>
            </a:r>
            <a:r>
              <a:rPr lang="en-GB" dirty="0"/>
              <a:t>.</a:t>
            </a:r>
          </a:p>
          <a:p>
            <a:pPr algn="just"/>
            <a:r>
              <a:rPr lang="en-GB" dirty="0"/>
              <a:t>(3) Without prejudice to Order 18, rule 7, any party who pleads that at the time when a will, the subject of the action, was alleged to have been executed the testator did not know and approve of its contents must specify the nature of the case on which he intends to rely, and no allegation in support of that plea which would be relevant in support of any of the following other pleas:</a:t>
            </a:r>
          </a:p>
          <a:p>
            <a:pPr algn="just"/>
            <a:r>
              <a:rPr lang="en-GB" dirty="0"/>
              <a:t>(a)that the will was not duly executed;</a:t>
            </a:r>
          </a:p>
          <a:p>
            <a:pPr algn="just"/>
            <a:r>
              <a:rPr lang="en-GB" dirty="0"/>
              <a:t>(b)that at the time of the execution of the will the testator was not of sound mind, memory and understanding; and</a:t>
            </a:r>
          </a:p>
          <a:p>
            <a:pPr algn="just"/>
            <a:r>
              <a:rPr lang="en-GB" dirty="0"/>
              <a:t>(c)that the execution of the will was obtained by undue influence or fraud,</a:t>
            </a:r>
          </a:p>
          <a:p>
            <a:pPr algn="just"/>
            <a:r>
              <a:rPr lang="en-GB" dirty="0"/>
              <a:t>shall be made by that party unless that other plea is also pleaded.</a:t>
            </a:r>
          </a:p>
          <a:p>
            <a:pPr algn="just"/>
            <a:endParaRPr lang="en-GB" dirty="0"/>
          </a:p>
          <a:p>
            <a:pPr algn="just"/>
            <a:r>
              <a:rPr lang="en-GB" dirty="0"/>
              <a:t>See also Order 18 r 8. Facts establishing claim must be pleaded. </a:t>
            </a:r>
          </a:p>
        </p:txBody>
      </p:sp>
    </p:spTree>
    <p:extLst>
      <p:ext uri="{BB962C8B-B14F-4D97-AF65-F5344CB8AC3E}">
        <p14:creationId xmlns:p14="http://schemas.microsoft.com/office/powerpoint/2010/main" val="232465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C288D8-B0F7-4CFA-A551-5306F75B3DBD}"/>
              </a:ext>
            </a:extLst>
          </p:cNvPr>
          <p:cNvSpPr/>
          <p:nvPr/>
        </p:nvSpPr>
        <p:spPr>
          <a:xfrm>
            <a:off x="1226073" y="840250"/>
            <a:ext cx="9982898" cy="1477328"/>
          </a:xfrm>
          <a:prstGeom prst="rect">
            <a:avLst/>
          </a:prstGeom>
        </p:spPr>
        <p:txBody>
          <a:bodyPr wrap="square">
            <a:spAutoFit/>
          </a:bodyPr>
          <a:lstStyle/>
          <a:p>
            <a:r>
              <a:rPr lang="en-GB" b="1" dirty="0">
                <a:solidFill>
                  <a:srgbClr val="212121"/>
                </a:solidFill>
                <a:latin typeface="Arial" panose="020B0604020202020204" pitchFamily="34" charset="0"/>
              </a:rPr>
              <a:t>The burden of proving testamentary capacity</a:t>
            </a:r>
          </a:p>
          <a:p>
            <a:pPr marL="285750" indent="-285750">
              <a:buFontTx/>
              <a:buChar char="-"/>
            </a:pPr>
            <a:r>
              <a:rPr lang="en-GB" dirty="0"/>
              <a:t>falls on the person seeking to establish that the will is valid (i.e. the </a:t>
            </a:r>
            <a:r>
              <a:rPr lang="en-GB" dirty="0" err="1"/>
              <a:t>propounder</a:t>
            </a:r>
            <a:r>
              <a:rPr lang="en-GB" dirty="0"/>
              <a:t> of the will). </a:t>
            </a:r>
          </a:p>
          <a:p>
            <a:pPr marL="285750" indent="-285750">
              <a:buFontTx/>
              <a:buChar char="-"/>
            </a:pPr>
            <a:r>
              <a:rPr lang="en-GB" i="1" dirty="0"/>
              <a:t>See </a:t>
            </a:r>
            <a:r>
              <a:rPr lang="en-GB" i="1" dirty="0" err="1"/>
              <a:t>Udham</a:t>
            </a:r>
            <a:r>
              <a:rPr lang="en-GB" i="1" dirty="0"/>
              <a:t> Singh v </a:t>
            </a:r>
            <a:r>
              <a:rPr lang="en-GB" i="1" dirty="0" err="1"/>
              <a:t>Indar</a:t>
            </a:r>
            <a:r>
              <a:rPr lang="en-GB" i="1" dirty="0"/>
              <a:t> Kaur</a:t>
            </a:r>
            <a:r>
              <a:rPr lang="en-GB" dirty="0"/>
              <a:t> [1971] 2 MLJ 263, FC </a:t>
            </a:r>
          </a:p>
          <a:p>
            <a:pPr marL="285750" indent="-285750">
              <a:buFontTx/>
              <a:buChar char="-"/>
            </a:pPr>
            <a:r>
              <a:rPr lang="en-GB" i="1" dirty="0"/>
              <a:t>Re the estate of Chen </a:t>
            </a:r>
            <a:r>
              <a:rPr lang="en-GB" i="1" dirty="0" err="1"/>
              <a:t>Ngow</a:t>
            </a:r>
            <a:r>
              <a:rPr lang="en-GB" i="1" dirty="0"/>
              <a:t> @ Chen </a:t>
            </a:r>
            <a:r>
              <a:rPr lang="en-GB" i="1" dirty="0" err="1"/>
              <a:t>Seong</a:t>
            </a:r>
            <a:r>
              <a:rPr lang="en-GB" i="1" dirty="0"/>
              <a:t> Chin, </a:t>
            </a:r>
            <a:r>
              <a:rPr lang="en-GB" i="1" dirty="0" err="1"/>
              <a:t>decd</a:t>
            </a:r>
            <a:r>
              <a:rPr lang="en-GB" i="1" dirty="0"/>
              <a:t>, and another petition</a:t>
            </a:r>
            <a:r>
              <a:rPr lang="en-GB" dirty="0"/>
              <a:t> [2011] 6 MLJ 737.</a:t>
            </a:r>
          </a:p>
          <a:p>
            <a:pPr marL="285750" indent="-285750">
              <a:buFontTx/>
              <a:buChar char="-"/>
            </a:pPr>
            <a:r>
              <a:rPr lang="en-MY" i="1" dirty="0"/>
              <a:t>Premavathy a/p Balakrishnan v Dr </a:t>
            </a:r>
            <a:r>
              <a:rPr lang="en-MY" i="1" dirty="0" err="1"/>
              <a:t>Premalatha</a:t>
            </a:r>
            <a:r>
              <a:rPr lang="en-MY" i="1" dirty="0"/>
              <a:t> a/p Rama </a:t>
            </a:r>
            <a:r>
              <a:rPr lang="en-MY" i="1" dirty="0" err="1"/>
              <a:t>Govinda</a:t>
            </a:r>
            <a:r>
              <a:rPr lang="en-MY" dirty="0"/>
              <a:t> [2020] 2 MLJ 376</a:t>
            </a:r>
          </a:p>
        </p:txBody>
      </p:sp>
      <p:sp>
        <p:nvSpPr>
          <p:cNvPr id="4" name="Rectangle 3">
            <a:extLst>
              <a:ext uri="{FF2B5EF4-FFF2-40B4-BE49-F238E27FC236}">
                <a16:creationId xmlns:a16="http://schemas.microsoft.com/office/drawing/2014/main" id="{6C765471-D1C7-41C1-9101-90AD9C3104B9}"/>
              </a:ext>
            </a:extLst>
          </p:cNvPr>
          <p:cNvSpPr/>
          <p:nvPr/>
        </p:nvSpPr>
        <p:spPr>
          <a:xfrm>
            <a:off x="1206079" y="2505670"/>
            <a:ext cx="9779841" cy="923330"/>
          </a:xfrm>
          <a:prstGeom prst="rect">
            <a:avLst/>
          </a:prstGeom>
        </p:spPr>
        <p:txBody>
          <a:bodyPr wrap="square">
            <a:spAutoFit/>
          </a:bodyPr>
          <a:lstStyle/>
          <a:p>
            <a:r>
              <a:rPr lang="en-MY" b="1" dirty="0">
                <a:solidFill>
                  <a:srgbClr val="212121"/>
                </a:solidFill>
                <a:latin typeface="Arial" panose="020B0604020202020204" pitchFamily="34" charset="0"/>
              </a:rPr>
              <a:t>Shifting burdens of proof from challenger or impugner to the </a:t>
            </a:r>
            <a:r>
              <a:rPr lang="en-MY" b="1" dirty="0" err="1">
                <a:solidFill>
                  <a:srgbClr val="212121"/>
                </a:solidFill>
                <a:latin typeface="Arial" panose="020B0604020202020204" pitchFamily="34" charset="0"/>
              </a:rPr>
              <a:t>propounder</a:t>
            </a:r>
            <a:r>
              <a:rPr lang="en-MY" b="1" dirty="0">
                <a:solidFill>
                  <a:srgbClr val="212121"/>
                </a:solidFill>
                <a:latin typeface="Arial" panose="020B0604020202020204" pitchFamily="34" charset="0"/>
              </a:rPr>
              <a:t> </a:t>
            </a:r>
          </a:p>
          <a:p>
            <a:pPr marL="285750" indent="-285750">
              <a:buFontTx/>
              <a:buChar char="-"/>
            </a:pPr>
            <a:r>
              <a:rPr lang="en-MY" i="1" dirty="0">
                <a:solidFill>
                  <a:srgbClr val="212121"/>
                </a:solidFill>
              </a:rPr>
              <a:t>See Sarah </a:t>
            </a:r>
            <a:r>
              <a:rPr lang="en-MY" i="1" dirty="0" err="1">
                <a:solidFill>
                  <a:srgbClr val="212121"/>
                </a:solidFill>
              </a:rPr>
              <a:t>bt</a:t>
            </a:r>
            <a:r>
              <a:rPr lang="en-MY" i="1" dirty="0">
                <a:solidFill>
                  <a:srgbClr val="212121"/>
                </a:solidFill>
              </a:rPr>
              <a:t> Abdullah @ Hew Lee Ling (p) v Kwok Peck Wah (p) &amp; Anor</a:t>
            </a:r>
            <a:r>
              <a:rPr lang="en-MY" dirty="0">
                <a:solidFill>
                  <a:srgbClr val="212121"/>
                </a:solidFill>
              </a:rPr>
              <a:t> [2009] 6 MLJ 385, CA; </a:t>
            </a:r>
          </a:p>
          <a:p>
            <a:pPr marL="285750" indent="-285750">
              <a:buFontTx/>
              <a:buChar char="-"/>
            </a:pPr>
            <a:r>
              <a:rPr lang="en-MY" i="1" dirty="0">
                <a:solidFill>
                  <a:srgbClr val="212121"/>
                </a:solidFill>
              </a:rPr>
              <a:t>Eu Boon </a:t>
            </a:r>
            <a:r>
              <a:rPr lang="en-MY" i="1" dirty="0" err="1">
                <a:solidFill>
                  <a:srgbClr val="212121"/>
                </a:solidFill>
              </a:rPr>
              <a:t>Yeap</a:t>
            </a:r>
            <a:r>
              <a:rPr lang="en-MY" i="1" dirty="0">
                <a:solidFill>
                  <a:srgbClr val="212121"/>
                </a:solidFill>
              </a:rPr>
              <a:t> &amp; </a:t>
            </a:r>
            <a:r>
              <a:rPr lang="en-MY" i="1" dirty="0" err="1">
                <a:solidFill>
                  <a:srgbClr val="212121"/>
                </a:solidFill>
              </a:rPr>
              <a:t>Ors</a:t>
            </a:r>
            <a:r>
              <a:rPr lang="en-MY" i="1" dirty="0">
                <a:solidFill>
                  <a:srgbClr val="212121"/>
                </a:solidFill>
              </a:rPr>
              <a:t> v Ewe Kean Hoe</a:t>
            </a:r>
            <a:r>
              <a:rPr lang="en-MY" dirty="0">
                <a:solidFill>
                  <a:srgbClr val="212121"/>
                </a:solidFill>
              </a:rPr>
              <a:t> [2008] 1 AMR 10; [2008] 2 MLJ 868; [2007] 6 CLJ 791, CA.</a:t>
            </a:r>
            <a:endParaRPr lang="en-MY" dirty="0"/>
          </a:p>
        </p:txBody>
      </p:sp>
      <p:sp>
        <p:nvSpPr>
          <p:cNvPr id="6" name="Rectangle 5">
            <a:extLst>
              <a:ext uri="{FF2B5EF4-FFF2-40B4-BE49-F238E27FC236}">
                <a16:creationId xmlns:a16="http://schemas.microsoft.com/office/drawing/2014/main" id="{00468B48-255F-40FE-A588-E330F47BCBD9}"/>
              </a:ext>
            </a:extLst>
          </p:cNvPr>
          <p:cNvSpPr/>
          <p:nvPr/>
        </p:nvSpPr>
        <p:spPr>
          <a:xfrm>
            <a:off x="1158643" y="3663260"/>
            <a:ext cx="10619556" cy="2308324"/>
          </a:xfrm>
          <a:prstGeom prst="rect">
            <a:avLst/>
          </a:prstGeom>
        </p:spPr>
        <p:txBody>
          <a:bodyPr wrap="square">
            <a:spAutoFit/>
          </a:bodyPr>
          <a:lstStyle/>
          <a:p>
            <a:r>
              <a:rPr lang="en-GB" b="1" dirty="0">
                <a:solidFill>
                  <a:srgbClr val="212121"/>
                </a:solidFill>
                <a:latin typeface="Arial" panose="020B0604020202020204" pitchFamily="34" charset="0"/>
              </a:rPr>
              <a:t>The ‘suspicious circumstances’ test </a:t>
            </a:r>
          </a:p>
          <a:p>
            <a:r>
              <a:rPr lang="en-GB" i="1" dirty="0">
                <a:solidFill>
                  <a:srgbClr val="212121"/>
                </a:solidFill>
                <a:latin typeface="Arial" panose="020B0604020202020204" pitchFamily="34" charset="0"/>
              </a:rPr>
              <a:t>- </a:t>
            </a:r>
            <a:r>
              <a:rPr lang="en-GB" i="1" dirty="0">
                <a:solidFill>
                  <a:srgbClr val="212121"/>
                </a:solidFill>
              </a:rPr>
              <a:t>See </a:t>
            </a:r>
            <a:r>
              <a:rPr lang="en-GB" i="1" dirty="0" err="1">
                <a:solidFill>
                  <a:srgbClr val="212121"/>
                </a:solidFill>
              </a:rPr>
              <a:t>Tho</a:t>
            </a:r>
            <a:r>
              <a:rPr lang="en-GB" i="1" dirty="0">
                <a:solidFill>
                  <a:srgbClr val="212121"/>
                </a:solidFill>
              </a:rPr>
              <a:t> Yow Pew &amp; Anor v Chua </a:t>
            </a:r>
            <a:r>
              <a:rPr lang="en-GB" i="1" dirty="0" err="1">
                <a:solidFill>
                  <a:srgbClr val="212121"/>
                </a:solidFill>
              </a:rPr>
              <a:t>Kooi</a:t>
            </a:r>
            <a:r>
              <a:rPr lang="en-GB" i="1" dirty="0">
                <a:solidFill>
                  <a:srgbClr val="212121"/>
                </a:solidFill>
              </a:rPr>
              <a:t> </a:t>
            </a:r>
            <a:r>
              <a:rPr lang="en-GB" i="1" dirty="0" err="1">
                <a:solidFill>
                  <a:srgbClr val="212121"/>
                </a:solidFill>
              </a:rPr>
              <a:t>Hean</a:t>
            </a:r>
            <a:r>
              <a:rPr lang="en-GB" dirty="0">
                <a:solidFill>
                  <a:srgbClr val="212121"/>
                </a:solidFill>
              </a:rPr>
              <a:t>  [2001] 5 MLJ 578 ; </a:t>
            </a:r>
            <a:r>
              <a:rPr lang="en-GB" i="1" dirty="0" err="1">
                <a:solidFill>
                  <a:srgbClr val="212121"/>
                </a:solidFill>
              </a:rPr>
              <a:t>Tho</a:t>
            </a:r>
            <a:r>
              <a:rPr lang="en-GB" i="1" dirty="0">
                <a:solidFill>
                  <a:srgbClr val="212121"/>
                </a:solidFill>
              </a:rPr>
              <a:t> Yow Pew &amp; Anor v Chua </a:t>
            </a:r>
            <a:r>
              <a:rPr lang="en-GB" i="1" dirty="0" err="1">
                <a:solidFill>
                  <a:srgbClr val="212121"/>
                </a:solidFill>
              </a:rPr>
              <a:t>Kooi</a:t>
            </a:r>
            <a:r>
              <a:rPr lang="en-GB" i="1" dirty="0">
                <a:solidFill>
                  <a:srgbClr val="212121"/>
                </a:solidFill>
              </a:rPr>
              <a:t> </a:t>
            </a:r>
            <a:r>
              <a:rPr lang="en-GB" i="1" dirty="0" err="1">
                <a:solidFill>
                  <a:srgbClr val="212121"/>
                </a:solidFill>
              </a:rPr>
              <a:t>Hean</a:t>
            </a:r>
            <a:r>
              <a:rPr lang="en-GB" dirty="0">
                <a:solidFill>
                  <a:srgbClr val="212121"/>
                </a:solidFill>
              </a:rPr>
              <a:t>  [2002] 4 MLJ 97, CA; </a:t>
            </a:r>
            <a:r>
              <a:rPr lang="en-GB" i="1" dirty="0" err="1">
                <a:solidFill>
                  <a:srgbClr val="212121"/>
                </a:solidFill>
              </a:rPr>
              <a:t>Tho</a:t>
            </a:r>
            <a:r>
              <a:rPr lang="en-GB" i="1" dirty="0">
                <a:solidFill>
                  <a:srgbClr val="212121"/>
                </a:solidFill>
              </a:rPr>
              <a:t> Yow Pew &amp; Anor v Chua </a:t>
            </a:r>
            <a:r>
              <a:rPr lang="en-GB" i="1" dirty="0" err="1">
                <a:solidFill>
                  <a:srgbClr val="212121"/>
                </a:solidFill>
              </a:rPr>
              <a:t>Kooi</a:t>
            </a:r>
            <a:r>
              <a:rPr lang="en-GB" i="1" dirty="0">
                <a:solidFill>
                  <a:srgbClr val="212121"/>
                </a:solidFill>
              </a:rPr>
              <a:t> </a:t>
            </a:r>
            <a:r>
              <a:rPr lang="en-GB" i="1" dirty="0" err="1">
                <a:solidFill>
                  <a:srgbClr val="212121"/>
                </a:solidFill>
              </a:rPr>
              <a:t>Hean</a:t>
            </a:r>
            <a:r>
              <a:rPr lang="en-GB" dirty="0">
                <a:solidFill>
                  <a:srgbClr val="212121"/>
                </a:solidFill>
              </a:rPr>
              <a:t>  [2009] MLJU 1042, HC- re-trial)</a:t>
            </a:r>
          </a:p>
          <a:p>
            <a:r>
              <a:rPr lang="en-GB" i="1" dirty="0" err="1">
                <a:solidFill>
                  <a:srgbClr val="212121"/>
                </a:solidFill>
              </a:rPr>
              <a:t>Krishnavani</a:t>
            </a:r>
            <a:r>
              <a:rPr lang="en-GB" i="1" dirty="0">
                <a:solidFill>
                  <a:srgbClr val="212121"/>
                </a:solidFill>
              </a:rPr>
              <a:t> a/p </a:t>
            </a:r>
            <a:r>
              <a:rPr lang="en-GB" i="1" dirty="0" err="1">
                <a:solidFill>
                  <a:srgbClr val="212121"/>
                </a:solidFill>
              </a:rPr>
              <a:t>Muniandy</a:t>
            </a:r>
            <a:r>
              <a:rPr lang="en-GB" i="1" dirty="0">
                <a:solidFill>
                  <a:srgbClr val="212121"/>
                </a:solidFill>
              </a:rPr>
              <a:t> v </a:t>
            </a:r>
            <a:r>
              <a:rPr lang="en-GB" i="1" dirty="0" err="1">
                <a:solidFill>
                  <a:srgbClr val="212121"/>
                </a:solidFill>
              </a:rPr>
              <a:t>Sethambal</a:t>
            </a:r>
            <a:r>
              <a:rPr lang="en-GB" i="1" dirty="0">
                <a:solidFill>
                  <a:srgbClr val="212121"/>
                </a:solidFill>
              </a:rPr>
              <a:t> d/o </a:t>
            </a:r>
            <a:r>
              <a:rPr lang="en-GB" i="1" dirty="0" err="1">
                <a:solidFill>
                  <a:srgbClr val="212121"/>
                </a:solidFill>
              </a:rPr>
              <a:t>Doraiappah</a:t>
            </a:r>
            <a:r>
              <a:rPr lang="en-GB" i="1" dirty="0">
                <a:solidFill>
                  <a:srgbClr val="212121"/>
                </a:solidFill>
              </a:rPr>
              <a:t> &amp; Anor</a:t>
            </a:r>
            <a:r>
              <a:rPr lang="en-GB" dirty="0">
                <a:solidFill>
                  <a:srgbClr val="212121"/>
                </a:solidFill>
              </a:rPr>
              <a:t>  [1998] 7 MLJ 366, HC</a:t>
            </a:r>
          </a:p>
          <a:p>
            <a:r>
              <a:rPr lang="en-GB" i="1" dirty="0" err="1">
                <a:solidFill>
                  <a:srgbClr val="212121"/>
                </a:solidFill>
              </a:rPr>
              <a:t>Khaw</a:t>
            </a:r>
            <a:r>
              <a:rPr lang="en-GB" i="1" dirty="0">
                <a:solidFill>
                  <a:srgbClr val="212121"/>
                </a:solidFill>
              </a:rPr>
              <a:t> Cheng Bok &amp; </a:t>
            </a:r>
            <a:r>
              <a:rPr lang="en-GB" i="1" dirty="0" err="1">
                <a:solidFill>
                  <a:srgbClr val="212121"/>
                </a:solidFill>
              </a:rPr>
              <a:t>Ors</a:t>
            </a:r>
            <a:r>
              <a:rPr lang="en-GB" i="1" dirty="0">
                <a:solidFill>
                  <a:srgbClr val="212121"/>
                </a:solidFill>
              </a:rPr>
              <a:t> v </a:t>
            </a:r>
            <a:r>
              <a:rPr lang="en-GB" i="1" dirty="0" err="1">
                <a:solidFill>
                  <a:srgbClr val="212121"/>
                </a:solidFill>
              </a:rPr>
              <a:t>Khaw</a:t>
            </a:r>
            <a:r>
              <a:rPr lang="en-GB" i="1" dirty="0">
                <a:solidFill>
                  <a:srgbClr val="212121"/>
                </a:solidFill>
              </a:rPr>
              <a:t> Cheng Poon &amp; </a:t>
            </a:r>
            <a:r>
              <a:rPr lang="en-GB" i="1" dirty="0" err="1">
                <a:solidFill>
                  <a:srgbClr val="212121"/>
                </a:solidFill>
              </a:rPr>
              <a:t>Ors</a:t>
            </a:r>
            <a:r>
              <a:rPr lang="en-GB" dirty="0">
                <a:solidFill>
                  <a:srgbClr val="212121"/>
                </a:solidFill>
              </a:rPr>
              <a:t> [1998] 3 MLJ 457 </a:t>
            </a:r>
          </a:p>
          <a:p>
            <a:r>
              <a:rPr lang="en-GB" i="1" dirty="0">
                <a:solidFill>
                  <a:srgbClr val="212121"/>
                </a:solidFill>
              </a:rPr>
              <a:t>Dr </a:t>
            </a:r>
            <a:r>
              <a:rPr lang="en-GB" i="1" dirty="0" err="1">
                <a:solidFill>
                  <a:srgbClr val="212121"/>
                </a:solidFill>
              </a:rPr>
              <a:t>Shanmuganathan</a:t>
            </a:r>
            <a:r>
              <a:rPr lang="en-GB" i="1" dirty="0">
                <a:solidFill>
                  <a:srgbClr val="212121"/>
                </a:solidFill>
              </a:rPr>
              <a:t> v </a:t>
            </a:r>
            <a:r>
              <a:rPr lang="en-GB" i="1" dirty="0" err="1">
                <a:solidFill>
                  <a:srgbClr val="212121"/>
                </a:solidFill>
              </a:rPr>
              <a:t>Periasamy</a:t>
            </a:r>
            <a:r>
              <a:rPr lang="en-GB" i="1" dirty="0">
                <a:solidFill>
                  <a:srgbClr val="212121"/>
                </a:solidFill>
              </a:rPr>
              <a:t> </a:t>
            </a:r>
            <a:r>
              <a:rPr lang="en-GB" i="1" dirty="0" err="1">
                <a:solidFill>
                  <a:srgbClr val="212121"/>
                </a:solidFill>
              </a:rPr>
              <a:t>Sithambaram</a:t>
            </a:r>
            <a:r>
              <a:rPr lang="en-GB" i="1" dirty="0">
                <a:solidFill>
                  <a:srgbClr val="212121"/>
                </a:solidFill>
              </a:rPr>
              <a:t> Pillai</a:t>
            </a:r>
            <a:r>
              <a:rPr lang="en-GB" dirty="0">
                <a:solidFill>
                  <a:srgbClr val="212121"/>
                </a:solidFill>
              </a:rPr>
              <a:t>  [1997] 3 MLJ 61, FC </a:t>
            </a:r>
          </a:p>
          <a:p>
            <a:r>
              <a:rPr lang="en-GB" i="1" dirty="0" err="1">
                <a:solidFill>
                  <a:srgbClr val="212121"/>
                </a:solidFill>
              </a:rPr>
              <a:t>Ch’ng</a:t>
            </a:r>
            <a:r>
              <a:rPr lang="en-GB" i="1" dirty="0">
                <a:solidFill>
                  <a:srgbClr val="212121"/>
                </a:solidFill>
              </a:rPr>
              <a:t> Kheng </a:t>
            </a:r>
            <a:r>
              <a:rPr lang="en-GB" i="1" dirty="0" err="1">
                <a:solidFill>
                  <a:srgbClr val="212121"/>
                </a:solidFill>
              </a:rPr>
              <a:t>Phong</a:t>
            </a:r>
            <a:r>
              <a:rPr lang="en-GB" i="1" dirty="0">
                <a:solidFill>
                  <a:srgbClr val="212121"/>
                </a:solidFill>
              </a:rPr>
              <a:t> v Chung </a:t>
            </a:r>
            <a:r>
              <a:rPr lang="en-GB" i="1" dirty="0" err="1">
                <a:solidFill>
                  <a:srgbClr val="212121"/>
                </a:solidFill>
              </a:rPr>
              <a:t>Keng</a:t>
            </a:r>
            <a:r>
              <a:rPr lang="en-GB" i="1" dirty="0">
                <a:solidFill>
                  <a:srgbClr val="212121"/>
                </a:solidFill>
              </a:rPr>
              <a:t> </a:t>
            </a:r>
            <a:r>
              <a:rPr lang="en-GB" i="1" dirty="0" err="1">
                <a:solidFill>
                  <a:srgbClr val="212121"/>
                </a:solidFill>
              </a:rPr>
              <a:t>Huat</a:t>
            </a:r>
            <a:r>
              <a:rPr lang="en-GB" i="1" dirty="0">
                <a:solidFill>
                  <a:srgbClr val="212121"/>
                </a:solidFill>
              </a:rPr>
              <a:t> &amp; </a:t>
            </a:r>
            <a:r>
              <a:rPr lang="en-GB" i="1" dirty="0" err="1">
                <a:solidFill>
                  <a:srgbClr val="212121"/>
                </a:solidFill>
              </a:rPr>
              <a:t>Ors</a:t>
            </a:r>
            <a:r>
              <a:rPr lang="en-GB" dirty="0">
                <a:solidFill>
                  <a:srgbClr val="212121"/>
                </a:solidFill>
              </a:rPr>
              <a:t>  [2011] 8 MLJ 32. </a:t>
            </a:r>
          </a:p>
          <a:p>
            <a:r>
              <a:rPr lang="en-GB" i="1" dirty="0" err="1">
                <a:solidFill>
                  <a:srgbClr val="212121"/>
                </a:solidFill>
              </a:rPr>
              <a:t>Karn</a:t>
            </a:r>
            <a:r>
              <a:rPr lang="en-GB" i="1" dirty="0">
                <a:solidFill>
                  <a:srgbClr val="212121"/>
                </a:solidFill>
              </a:rPr>
              <a:t> </a:t>
            </a:r>
            <a:r>
              <a:rPr lang="en-GB" i="1" dirty="0" err="1">
                <a:solidFill>
                  <a:srgbClr val="212121"/>
                </a:solidFill>
              </a:rPr>
              <a:t>Woon</a:t>
            </a:r>
            <a:r>
              <a:rPr lang="en-GB" i="1" dirty="0">
                <a:solidFill>
                  <a:srgbClr val="212121"/>
                </a:solidFill>
              </a:rPr>
              <a:t> Lin &amp; Anor v Cheah </a:t>
            </a:r>
            <a:r>
              <a:rPr lang="en-GB" i="1" dirty="0" err="1">
                <a:solidFill>
                  <a:srgbClr val="212121"/>
                </a:solidFill>
              </a:rPr>
              <a:t>Chor</a:t>
            </a:r>
            <a:r>
              <a:rPr lang="en-GB" i="1" dirty="0">
                <a:solidFill>
                  <a:srgbClr val="212121"/>
                </a:solidFill>
              </a:rPr>
              <a:t> Bok</a:t>
            </a:r>
            <a:r>
              <a:rPr lang="en-GB" dirty="0">
                <a:solidFill>
                  <a:srgbClr val="212121"/>
                </a:solidFill>
              </a:rPr>
              <a:t>  [2013] 3 MLJ 457; [2013] 4 CLJ 329, CA</a:t>
            </a:r>
            <a:endParaRPr lang="en-GB" b="0" i="0" dirty="0">
              <a:solidFill>
                <a:srgbClr val="212121"/>
              </a:solidFill>
              <a:effectLst/>
              <a:latin typeface="Arial" panose="020B0604020202020204" pitchFamily="34" charset="0"/>
            </a:endParaRPr>
          </a:p>
        </p:txBody>
      </p:sp>
    </p:spTree>
    <p:extLst>
      <p:ext uri="{BB962C8B-B14F-4D97-AF65-F5344CB8AC3E}">
        <p14:creationId xmlns:p14="http://schemas.microsoft.com/office/powerpoint/2010/main" val="268438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C288D8-B0F7-4CFA-A551-5306F75B3DBD}"/>
              </a:ext>
            </a:extLst>
          </p:cNvPr>
          <p:cNvSpPr/>
          <p:nvPr/>
        </p:nvSpPr>
        <p:spPr>
          <a:xfrm>
            <a:off x="1226073" y="1028343"/>
            <a:ext cx="9982898" cy="4801314"/>
          </a:xfrm>
          <a:prstGeom prst="rect">
            <a:avLst/>
          </a:prstGeom>
        </p:spPr>
        <p:txBody>
          <a:bodyPr wrap="square">
            <a:spAutoFit/>
          </a:bodyPr>
          <a:lstStyle/>
          <a:p>
            <a:r>
              <a:rPr lang="en-GB" b="1" dirty="0"/>
              <a:t>Memory</a:t>
            </a:r>
          </a:p>
          <a:p>
            <a:r>
              <a:rPr lang="en-GB" b="1" dirty="0"/>
              <a:t>- </a:t>
            </a:r>
            <a:r>
              <a:rPr lang="en-GB" dirty="0"/>
              <a:t>“Ailing memory and weak mental power cannot vitiate testamentary capacity”: </a:t>
            </a:r>
            <a:r>
              <a:rPr lang="en-GB" i="1" dirty="0"/>
              <a:t>Randolph Yap Pow Kong &amp; Anor v Yvonne Yap Yoke Sum (f) &amp; </a:t>
            </a:r>
            <a:r>
              <a:rPr lang="en-GB" i="1" dirty="0" err="1"/>
              <a:t>Ors</a:t>
            </a:r>
            <a:r>
              <a:rPr lang="en-GB" dirty="0"/>
              <a:t> [2011] 3 MLJ 556, HC.</a:t>
            </a:r>
          </a:p>
          <a:p>
            <a:r>
              <a:rPr lang="en-GB" dirty="0"/>
              <a:t>-  </a:t>
            </a:r>
            <a:r>
              <a:rPr lang="en-GB" i="1" dirty="0"/>
              <a:t>Re Ng </a:t>
            </a:r>
            <a:r>
              <a:rPr lang="en-GB" i="1" dirty="0" err="1"/>
              <a:t>Toh</a:t>
            </a:r>
            <a:r>
              <a:rPr lang="en-GB" i="1" dirty="0"/>
              <a:t> </a:t>
            </a:r>
            <a:r>
              <a:rPr lang="en-GB" i="1" dirty="0" err="1"/>
              <a:t>Piew</a:t>
            </a:r>
            <a:r>
              <a:rPr lang="en-GB" i="1" dirty="0"/>
              <a:t>, </a:t>
            </a:r>
            <a:r>
              <a:rPr lang="en-GB" i="1" dirty="0" err="1"/>
              <a:t>decd</a:t>
            </a:r>
            <a:r>
              <a:rPr lang="en-GB" dirty="0"/>
              <a:t> [1950] MLJ 273.</a:t>
            </a:r>
          </a:p>
          <a:p>
            <a:br>
              <a:rPr lang="en-GB" dirty="0"/>
            </a:br>
            <a:br>
              <a:rPr lang="en-GB" dirty="0"/>
            </a:br>
            <a:r>
              <a:rPr lang="en-GB" b="1" dirty="0"/>
              <a:t>Undue influence</a:t>
            </a:r>
          </a:p>
          <a:p>
            <a:pPr marL="285750" indent="-285750">
              <a:buFontTx/>
              <a:buChar char="-"/>
            </a:pPr>
            <a:r>
              <a:rPr lang="en-GB" dirty="0"/>
              <a:t>The burden of proof falls on the defendant to prove undue influence if the testator or testatrix approved the will. See </a:t>
            </a:r>
            <a:r>
              <a:rPr lang="en-GB" i="1" dirty="0"/>
              <a:t>Subramaniam v Rajaratnam</a:t>
            </a:r>
            <a:r>
              <a:rPr lang="en-GB" dirty="0"/>
              <a:t> [1957] MLJ 11, CA.</a:t>
            </a:r>
          </a:p>
          <a:p>
            <a:pPr marL="285750" indent="-285750">
              <a:buFontTx/>
              <a:buChar char="-"/>
            </a:pPr>
            <a:r>
              <a:rPr lang="en-GB" i="1" dirty="0" err="1"/>
              <a:t>Appala</a:t>
            </a:r>
            <a:r>
              <a:rPr lang="en-GB" i="1" dirty="0"/>
              <a:t> Tao a/l </a:t>
            </a:r>
            <a:r>
              <a:rPr lang="en-GB" i="1" dirty="0" err="1"/>
              <a:t>Simachamlam</a:t>
            </a:r>
            <a:r>
              <a:rPr lang="en-GB" i="1" dirty="0"/>
              <a:t> dan lain-lain </a:t>
            </a:r>
            <a:r>
              <a:rPr lang="en-GB" i="1" dirty="0" err="1"/>
              <a:t>lwn</a:t>
            </a:r>
            <a:r>
              <a:rPr lang="en-GB" i="1" dirty="0"/>
              <a:t> </a:t>
            </a:r>
            <a:r>
              <a:rPr lang="en-GB" i="1" dirty="0" err="1"/>
              <a:t>Pragasarow</a:t>
            </a:r>
            <a:r>
              <a:rPr lang="en-GB" i="1" dirty="0"/>
              <a:t> a/l </a:t>
            </a:r>
            <a:r>
              <a:rPr lang="en-GB" i="1" dirty="0" err="1"/>
              <a:t>Simachalam</a:t>
            </a:r>
            <a:r>
              <a:rPr lang="en-GB" dirty="0"/>
              <a:t> [2007] 5 MLJ 474; </a:t>
            </a:r>
          </a:p>
          <a:p>
            <a:pPr marL="285750" indent="-285750">
              <a:buFontTx/>
              <a:buChar char="-"/>
            </a:pPr>
            <a:r>
              <a:rPr lang="en-GB" i="1" dirty="0" err="1"/>
              <a:t>Khaw</a:t>
            </a:r>
            <a:r>
              <a:rPr lang="en-GB" i="1" dirty="0"/>
              <a:t> Cheng Bok &amp; </a:t>
            </a:r>
            <a:r>
              <a:rPr lang="en-GB" i="1" dirty="0" err="1"/>
              <a:t>Ors</a:t>
            </a:r>
            <a:r>
              <a:rPr lang="en-GB" i="1" dirty="0"/>
              <a:t> v </a:t>
            </a:r>
            <a:r>
              <a:rPr lang="en-GB" i="1" dirty="0" err="1"/>
              <a:t>Khaw</a:t>
            </a:r>
            <a:r>
              <a:rPr lang="en-GB" i="1" dirty="0"/>
              <a:t> Cheng Poon &amp; </a:t>
            </a:r>
            <a:r>
              <a:rPr lang="en-GB" i="1" dirty="0" err="1"/>
              <a:t>Ors</a:t>
            </a:r>
            <a:r>
              <a:rPr lang="en-GB" dirty="0"/>
              <a:t> [1998] 3 MLJ 457</a:t>
            </a:r>
          </a:p>
          <a:p>
            <a:pPr marL="285750" indent="-285750">
              <a:buFontTx/>
              <a:buChar char="-"/>
            </a:pPr>
            <a:endParaRPr lang="en-GB" b="1" dirty="0"/>
          </a:p>
          <a:p>
            <a:r>
              <a:rPr lang="en-GB" b="1" dirty="0"/>
              <a:t>Forgery</a:t>
            </a:r>
          </a:p>
          <a:p>
            <a:pPr marL="285750" indent="-285750">
              <a:buFontTx/>
              <a:buChar char="-"/>
            </a:pPr>
            <a:r>
              <a:rPr lang="en-GB" dirty="0"/>
              <a:t>Must be specifically pleaded: </a:t>
            </a:r>
            <a:r>
              <a:rPr lang="en-GB" i="1" dirty="0"/>
              <a:t>Re Syed Mohamed bin Ahmad </a:t>
            </a:r>
            <a:r>
              <a:rPr lang="en-GB" i="1" dirty="0" err="1"/>
              <a:t>Alsagoff</a:t>
            </a:r>
            <a:r>
              <a:rPr lang="en-GB" i="1" dirty="0"/>
              <a:t>, </a:t>
            </a:r>
            <a:r>
              <a:rPr lang="en-GB" i="1" dirty="0" err="1"/>
              <a:t>decd</a:t>
            </a:r>
            <a:r>
              <a:rPr lang="en-GB" dirty="0"/>
              <a:t> [1929] SSLR 99. </a:t>
            </a:r>
          </a:p>
          <a:p>
            <a:pPr marL="285750" indent="-285750">
              <a:buFontTx/>
              <a:buChar char="-"/>
            </a:pPr>
            <a:r>
              <a:rPr lang="en-GB" i="1" dirty="0" err="1"/>
              <a:t>Khaw</a:t>
            </a:r>
            <a:r>
              <a:rPr lang="en-GB" i="1" dirty="0"/>
              <a:t> Cheng Bok &amp; </a:t>
            </a:r>
            <a:r>
              <a:rPr lang="en-GB" i="1" dirty="0" err="1"/>
              <a:t>Ors</a:t>
            </a:r>
            <a:r>
              <a:rPr lang="en-GB" i="1" dirty="0"/>
              <a:t> v </a:t>
            </a:r>
            <a:r>
              <a:rPr lang="en-GB" i="1" dirty="0" err="1"/>
              <a:t>Khaw</a:t>
            </a:r>
            <a:r>
              <a:rPr lang="en-GB" i="1" dirty="0"/>
              <a:t> Cheng Poon &amp; </a:t>
            </a:r>
            <a:r>
              <a:rPr lang="en-GB" i="1" dirty="0" err="1"/>
              <a:t>Ors</a:t>
            </a:r>
            <a:r>
              <a:rPr lang="en-GB" dirty="0"/>
              <a:t> [1998] 3 MLJ 457 (court found “strong and unremitting suspicion that the deceased was deceived into making the 1992 wills by fraud (in the civil sense)” or was under undue influence.</a:t>
            </a:r>
          </a:p>
        </p:txBody>
      </p:sp>
    </p:spTree>
    <p:extLst>
      <p:ext uri="{BB962C8B-B14F-4D97-AF65-F5344CB8AC3E}">
        <p14:creationId xmlns:p14="http://schemas.microsoft.com/office/powerpoint/2010/main" val="374338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solidFill>
                  <a:srgbClr val="0070C0"/>
                </a:solidFill>
              </a:rPr>
              <a:t>PARTIES</a:t>
            </a:r>
          </a:p>
        </p:txBody>
      </p:sp>
      <p:sp>
        <p:nvSpPr>
          <p:cNvPr id="5" name="Rectangle 4">
            <a:extLst>
              <a:ext uri="{FF2B5EF4-FFF2-40B4-BE49-F238E27FC236}">
                <a16:creationId xmlns:a16="http://schemas.microsoft.com/office/drawing/2014/main" id="{A0ABE153-1850-4B3E-A1C5-983FBEBAF9E9}"/>
              </a:ext>
            </a:extLst>
          </p:cNvPr>
          <p:cNvSpPr/>
          <p:nvPr/>
        </p:nvSpPr>
        <p:spPr>
          <a:xfrm>
            <a:off x="1053679" y="2592395"/>
            <a:ext cx="9940312" cy="3693319"/>
          </a:xfrm>
          <a:prstGeom prst="rect">
            <a:avLst/>
          </a:prstGeom>
        </p:spPr>
        <p:txBody>
          <a:bodyPr wrap="square">
            <a:spAutoFit/>
          </a:bodyPr>
          <a:lstStyle/>
          <a:p>
            <a:pPr algn="just" fontAlgn="base"/>
            <a:r>
              <a:rPr lang="en-GB" dirty="0"/>
              <a:t>Order 72 r 2 (2) - Before a writ is issued, it must be </a:t>
            </a:r>
            <a:r>
              <a:rPr lang="en-GB" b="1" dirty="0"/>
              <a:t>endorsed with a statement of the nature of the interest of the plaintiff and of the defendant </a:t>
            </a:r>
            <a:r>
              <a:rPr lang="en-GB" dirty="0"/>
              <a:t>in the estate of the deceased to which the action relates and with a statement of claim. </a:t>
            </a:r>
          </a:p>
          <a:p>
            <a:pPr algn="just" fontAlgn="base"/>
            <a:endParaRPr lang="en-GB" dirty="0"/>
          </a:p>
          <a:p>
            <a:pPr algn="just" fontAlgn="base"/>
            <a:r>
              <a:rPr lang="en-GB" dirty="0"/>
              <a:t>The onus falls on the plaintiff to add all interested parties to the probate action. Any party who has been omitted may file an application to intervene and is entitled to be heard upon entry of an appearance. See also </a:t>
            </a:r>
            <a:r>
              <a:rPr lang="en-GB" i="1" dirty="0"/>
              <a:t>United Asian Bank </a:t>
            </a:r>
            <a:r>
              <a:rPr lang="en-GB" i="1" dirty="0" err="1"/>
              <a:t>Bhd</a:t>
            </a:r>
            <a:r>
              <a:rPr lang="en-GB" i="1" dirty="0"/>
              <a:t> v Personal Representative of </a:t>
            </a:r>
            <a:r>
              <a:rPr lang="en-GB" i="1" dirty="0" err="1"/>
              <a:t>Roshammah</a:t>
            </a:r>
            <a:r>
              <a:rPr lang="en-GB" i="1" dirty="0"/>
              <a:t> (</a:t>
            </a:r>
            <a:r>
              <a:rPr lang="en-GB" i="1" dirty="0" err="1"/>
              <a:t>decd</a:t>
            </a:r>
            <a:r>
              <a:rPr lang="en-GB" i="1" dirty="0"/>
              <a:t>)</a:t>
            </a:r>
            <a:r>
              <a:rPr lang="en-GB" dirty="0"/>
              <a:t> [1994] 3 MLJ 327.</a:t>
            </a:r>
          </a:p>
          <a:p>
            <a:pPr algn="just" fontAlgn="base"/>
            <a:endParaRPr lang="en-GB" dirty="0"/>
          </a:p>
          <a:p>
            <a:pPr algn="just" fontAlgn="base"/>
            <a:r>
              <a:rPr lang="en-GB" dirty="0"/>
              <a:t>Anyone with an interest in the estate and with notice of the probate action must intervene to preserve his entitlement, failing which, he is bound by the court’s decision. See </a:t>
            </a:r>
            <a:r>
              <a:rPr lang="en-GB" i="1" dirty="0"/>
              <a:t>Re Langton, Langton v Lloyd’s Bank Ltd</a:t>
            </a:r>
            <a:r>
              <a:rPr lang="en-GB" dirty="0"/>
              <a:t> [1964] P 163; [1964] 1 All ER 749, CA (</a:t>
            </a:r>
            <a:r>
              <a:rPr lang="en-GB" dirty="0" err="1"/>
              <a:t>Eng</a:t>
            </a:r>
            <a:r>
              <a:rPr lang="en-GB" dirty="0"/>
              <a:t>); </a:t>
            </a:r>
            <a:r>
              <a:rPr lang="en-GB" i="1" dirty="0"/>
              <a:t>Powell v Wiltshire and others</a:t>
            </a:r>
            <a:r>
              <a:rPr lang="en-GB" dirty="0"/>
              <a:t> [2004] 3 All ER 235, CA (</a:t>
            </a:r>
            <a:r>
              <a:rPr lang="en-GB" dirty="0" err="1"/>
              <a:t>Eng</a:t>
            </a:r>
            <a:r>
              <a:rPr lang="en-GB" dirty="0"/>
              <a:t>); </a:t>
            </a:r>
            <a:r>
              <a:rPr lang="en-GB" i="1" dirty="0"/>
              <a:t>House of Spring Gardens Ltd &amp; </a:t>
            </a:r>
            <a:r>
              <a:rPr lang="en-GB" i="1" dirty="0" err="1"/>
              <a:t>Ors</a:t>
            </a:r>
            <a:r>
              <a:rPr lang="en-GB" i="1" dirty="0"/>
              <a:t> v Waite &amp; </a:t>
            </a:r>
            <a:r>
              <a:rPr lang="en-GB" i="1" dirty="0" err="1"/>
              <a:t>Ors</a:t>
            </a:r>
            <a:r>
              <a:rPr lang="en-GB" dirty="0"/>
              <a:t> [1990] 2 All ER 990.</a:t>
            </a:r>
          </a:p>
          <a:p>
            <a:pPr algn="just" fontAlgn="base"/>
            <a:endParaRPr lang="en-GB" dirty="0"/>
          </a:p>
        </p:txBody>
      </p:sp>
    </p:spTree>
    <p:extLst>
      <p:ext uri="{BB962C8B-B14F-4D97-AF65-F5344CB8AC3E}">
        <p14:creationId xmlns:p14="http://schemas.microsoft.com/office/powerpoint/2010/main" val="96031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solidFill>
                  <a:srgbClr val="0070C0"/>
                </a:solidFill>
              </a:rPr>
              <a:t>Intervener</a:t>
            </a:r>
          </a:p>
        </p:txBody>
      </p:sp>
      <p:sp>
        <p:nvSpPr>
          <p:cNvPr id="3" name="Rectangle 2">
            <a:extLst>
              <a:ext uri="{FF2B5EF4-FFF2-40B4-BE49-F238E27FC236}">
                <a16:creationId xmlns:a16="http://schemas.microsoft.com/office/drawing/2014/main" id="{C83024DA-03B2-422B-BE70-7CFE184E0747}"/>
              </a:ext>
            </a:extLst>
          </p:cNvPr>
          <p:cNvSpPr/>
          <p:nvPr/>
        </p:nvSpPr>
        <p:spPr>
          <a:xfrm>
            <a:off x="1108180" y="2739745"/>
            <a:ext cx="9689007" cy="2862322"/>
          </a:xfrm>
          <a:prstGeom prst="rect">
            <a:avLst/>
          </a:prstGeom>
        </p:spPr>
        <p:txBody>
          <a:bodyPr wrap="square">
            <a:spAutoFit/>
          </a:bodyPr>
          <a:lstStyle/>
          <a:p>
            <a:r>
              <a:rPr lang="en-GB" dirty="0"/>
              <a:t>Order 72 rule 4 : </a:t>
            </a:r>
            <a:r>
              <a:rPr lang="en-GB" b="1" dirty="0"/>
              <a:t>Intervener in probate action</a:t>
            </a:r>
            <a:r>
              <a:rPr lang="en-GB" dirty="0"/>
              <a:t> </a:t>
            </a:r>
          </a:p>
          <a:p>
            <a:endParaRPr lang="en-GB" dirty="0"/>
          </a:p>
          <a:p>
            <a:r>
              <a:rPr lang="en-GB" dirty="0"/>
              <a:t>Any person not a party to a probate action may apply to the Court for leave to intervene in a probate action. </a:t>
            </a:r>
          </a:p>
          <a:p>
            <a:endParaRPr lang="en-GB" dirty="0"/>
          </a:p>
          <a:p>
            <a:r>
              <a:rPr lang="en-GB" dirty="0"/>
              <a:t>An application </a:t>
            </a:r>
            <a:r>
              <a:rPr lang="en-GB" b="1" dirty="0"/>
              <a:t>must </a:t>
            </a:r>
            <a:r>
              <a:rPr lang="en-GB" dirty="0"/>
              <a:t>be made by notice of application supported by an affidavit showing the interest of the applicant in the estate of the deceased.</a:t>
            </a:r>
          </a:p>
          <a:p>
            <a:endParaRPr lang="en-GB" dirty="0"/>
          </a:p>
          <a:p>
            <a:pPr algn="just"/>
            <a:r>
              <a:rPr lang="en-GB" dirty="0"/>
              <a:t>Once leave to intervene is granted, need to enter appearance. Or else, shall not be entitled to be heard in the action. </a:t>
            </a:r>
          </a:p>
        </p:txBody>
      </p:sp>
    </p:spTree>
    <p:extLst>
      <p:ext uri="{BB962C8B-B14F-4D97-AF65-F5344CB8AC3E}">
        <p14:creationId xmlns:p14="http://schemas.microsoft.com/office/powerpoint/2010/main" val="25364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solidFill>
                  <a:srgbClr val="0070C0"/>
                </a:solidFill>
              </a:rPr>
              <a:t>Appearance ..</a:t>
            </a:r>
          </a:p>
        </p:txBody>
      </p:sp>
      <p:sp>
        <p:nvSpPr>
          <p:cNvPr id="5" name="Rectangle 4">
            <a:extLst>
              <a:ext uri="{FF2B5EF4-FFF2-40B4-BE49-F238E27FC236}">
                <a16:creationId xmlns:a16="http://schemas.microsoft.com/office/drawing/2014/main" id="{A0ABE153-1850-4B3E-A1C5-983FBEBAF9E9}"/>
              </a:ext>
            </a:extLst>
          </p:cNvPr>
          <p:cNvSpPr/>
          <p:nvPr/>
        </p:nvSpPr>
        <p:spPr>
          <a:xfrm>
            <a:off x="1041568" y="2883066"/>
            <a:ext cx="9997844" cy="2862322"/>
          </a:xfrm>
          <a:prstGeom prst="rect">
            <a:avLst/>
          </a:prstGeom>
        </p:spPr>
        <p:txBody>
          <a:bodyPr wrap="square">
            <a:spAutoFit/>
          </a:bodyPr>
          <a:lstStyle/>
          <a:p>
            <a:r>
              <a:rPr lang="en-GB" dirty="0"/>
              <a:t>See Order 12 for the prescribed forms, mode and time limited for entering appearance, which apply equally to a probate action.</a:t>
            </a:r>
          </a:p>
          <a:p>
            <a:br>
              <a:rPr lang="en-GB" dirty="0"/>
            </a:br>
            <a:br>
              <a:rPr lang="en-GB" dirty="0"/>
            </a:br>
            <a:r>
              <a:rPr lang="en-GB" b="1" dirty="0"/>
              <a:t>Entry of appearance required</a:t>
            </a:r>
          </a:p>
          <a:p>
            <a:endParaRPr lang="en-GB" dirty="0"/>
          </a:p>
          <a:p>
            <a:r>
              <a:rPr lang="en-GB" dirty="0"/>
              <a:t>(1)the </a:t>
            </a:r>
            <a:r>
              <a:rPr lang="en-GB" dirty="0" err="1"/>
              <a:t>caveator</a:t>
            </a:r>
            <a:r>
              <a:rPr lang="en-GB" dirty="0"/>
              <a:t> who has been warned;</a:t>
            </a:r>
          </a:p>
          <a:p>
            <a:r>
              <a:rPr lang="en-GB" dirty="0"/>
              <a:t>(2)the intervener who has obtained the leave of the court (see Order 72 r 4); and</a:t>
            </a:r>
          </a:p>
          <a:p>
            <a:r>
              <a:rPr lang="en-GB" dirty="0"/>
              <a:t>(3)the person cited (see Order 72 r 5).</a:t>
            </a:r>
          </a:p>
          <a:p>
            <a:pPr marL="342900" indent="-342900" fontAlgn="base">
              <a:buFont typeface="+mj-lt"/>
              <a:buAutoNum type="arabicPeriod"/>
            </a:pPr>
            <a:endParaRPr lang="en-GB" dirty="0"/>
          </a:p>
        </p:txBody>
      </p:sp>
    </p:spTree>
    <p:extLst>
      <p:ext uri="{BB962C8B-B14F-4D97-AF65-F5344CB8AC3E}">
        <p14:creationId xmlns:p14="http://schemas.microsoft.com/office/powerpoint/2010/main" val="157707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461348"/>
            <a:ext cx="9601196" cy="1303867"/>
          </a:xfrm>
        </p:spPr>
        <p:txBody>
          <a:bodyPr/>
          <a:lstStyle/>
          <a:p>
            <a:pPr lvl="0"/>
            <a:r>
              <a:rPr lang="en-US" b="1" dirty="0">
                <a:solidFill>
                  <a:srgbClr val="0070C0"/>
                </a:solidFill>
              </a:rPr>
              <a:t>Upon entering appearance…</a:t>
            </a:r>
          </a:p>
        </p:txBody>
      </p:sp>
      <p:sp>
        <p:nvSpPr>
          <p:cNvPr id="5" name="Rectangle 4">
            <a:extLst>
              <a:ext uri="{FF2B5EF4-FFF2-40B4-BE49-F238E27FC236}">
                <a16:creationId xmlns:a16="http://schemas.microsoft.com/office/drawing/2014/main" id="{A0ABE153-1850-4B3E-A1C5-983FBEBAF9E9}"/>
              </a:ext>
            </a:extLst>
          </p:cNvPr>
          <p:cNvSpPr/>
          <p:nvPr/>
        </p:nvSpPr>
        <p:spPr>
          <a:xfrm>
            <a:off x="1295402" y="1938389"/>
            <a:ext cx="9601196" cy="4247317"/>
          </a:xfrm>
          <a:prstGeom prst="rect">
            <a:avLst/>
          </a:prstGeom>
        </p:spPr>
        <p:txBody>
          <a:bodyPr wrap="square">
            <a:spAutoFit/>
          </a:bodyPr>
          <a:lstStyle/>
          <a:p>
            <a:pPr fontAlgn="base"/>
            <a:r>
              <a:rPr lang="en-GB" b="1" dirty="0"/>
              <a:t>ORDER 72 rule 9 -</a:t>
            </a:r>
            <a:r>
              <a:rPr lang="en-GB" dirty="0"/>
              <a:t>An affidavit of testamentary scripts is to be filed 14 days from entry of appearance</a:t>
            </a:r>
          </a:p>
          <a:p>
            <a:pPr fontAlgn="base"/>
            <a:endParaRPr lang="en-GB" dirty="0"/>
          </a:p>
          <a:p>
            <a:r>
              <a:rPr lang="en-GB" b="1" dirty="0"/>
              <a:t>ORDER 72 rule 11 </a:t>
            </a:r>
            <a:r>
              <a:rPr lang="en-GB" dirty="0"/>
              <a:t>- The plaintiff in a probate action must, unless the Court gives leave to the contrary or a statement of claim is endorsed on the writ, serve a statement of claim on every defendant who enters an appearance in the action and must do so before the expiration of six weeks after entry of appearance by that defendant or of fourteen days after the filing by him of an affidavit under rule 9, whichever is the later.</a:t>
            </a:r>
          </a:p>
          <a:p>
            <a:br>
              <a:rPr lang="en-GB" b="1" dirty="0"/>
            </a:br>
            <a:r>
              <a:rPr lang="en-GB" b="1" dirty="0"/>
              <a:t>ORDER 72 rule 12.</a:t>
            </a:r>
            <a:r>
              <a:rPr lang="en-GB" dirty="0"/>
              <a:t> - add to his defence a counterclaim. See Order 15 r 2: The issues usually raised in a counterclaim include, inter alia:</a:t>
            </a:r>
          </a:p>
          <a:p>
            <a:r>
              <a:rPr lang="en-GB" dirty="0"/>
              <a:t>a)validity of the will;</a:t>
            </a:r>
          </a:p>
          <a:p>
            <a:r>
              <a:rPr lang="en-GB" dirty="0"/>
              <a:t>b)testamentary capacity of the testator;</a:t>
            </a:r>
          </a:p>
          <a:p>
            <a:r>
              <a:rPr lang="en-GB" dirty="0"/>
              <a:t>c)interest actions (competing interests upon an intestacy situation);</a:t>
            </a:r>
          </a:p>
          <a:p>
            <a:r>
              <a:rPr lang="en-GB" dirty="0"/>
              <a:t>d)proof of the will in solemn form;</a:t>
            </a:r>
          </a:p>
          <a:p>
            <a:r>
              <a:rPr lang="en-GB" dirty="0"/>
              <a:t>e)accounts and inquiries.</a:t>
            </a:r>
          </a:p>
        </p:txBody>
      </p:sp>
    </p:spTree>
    <p:extLst>
      <p:ext uri="{BB962C8B-B14F-4D97-AF65-F5344CB8AC3E}">
        <p14:creationId xmlns:p14="http://schemas.microsoft.com/office/powerpoint/2010/main" val="111177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84" y="418959"/>
            <a:ext cx="6704084" cy="1303867"/>
          </a:xfrm>
        </p:spPr>
        <p:txBody>
          <a:bodyPr>
            <a:normAutofit/>
          </a:bodyPr>
          <a:lstStyle/>
          <a:p>
            <a:pPr lvl="0"/>
            <a:r>
              <a:rPr lang="en-US" b="1" dirty="0">
                <a:solidFill>
                  <a:srgbClr val="0070C0"/>
                </a:solidFill>
              </a:rPr>
              <a:t>Default …….</a:t>
            </a:r>
          </a:p>
        </p:txBody>
      </p:sp>
      <p:sp>
        <p:nvSpPr>
          <p:cNvPr id="3" name="Rectangle 2">
            <a:extLst>
              <a:ext uri="{FF2B5EF4-FFF2-40B4-BE49-F238E27FC236}">
                <a16:creationId xmlns:a16="http://schemas.microsoft.com/office/drawing/2014/main" id="{52DE80EC-D54F-48AD-AB9D-6B20D17F2D6F}"/>
              </a:ext>
            </a:extLst>
          </p:cNvPr>
          <p:cNvSpPr/>
          <p:nvPr/>
        </p:nvSpPr>
        <p:spPr>
          <a:xfrm>
            <a:off x="1140476" y="1592481"/>
            <a:ext cx="9178316" cy="5355312"/>
          </a:xfrm>
          <a:prstGeom prst="rect">
            <a:avLst/>
          </a:prstGeom>
        </p:spPr>
        <p:txBody>
          <a:bodyPr wrap="square">
            <a:spAutoFit/>
          </a:bodyPr>
          <a:lstStyle/>
          <a:p>
            <a:pPr algn="just"/>
            <a:r>
              <a:rPr lang="en-GB" b="1" dirty="0">
                <a:solidFill>
                  <a:srgbClr val="212121"/>
                </a:solidFill>
                <a:latin typeface="Arial" panose="020B0604020202020204" pitchFamily="34" charset="0"/>
              </a:rPr>
              <a:t>ORDER 72 rule 10 Default of appearance</a:t>
            </a:r>
            <a:r>
              <a:rPr lang="en-GB" dirty="0">
                <a:solidFill>
                  <a:srgbClr val="212121"/>
                </a:solidFill>
                <a:latin typeface="Arial" panose="020B0604020202020204" pitchFamily="34" charset="0"/>
              </a:rPr>
              <a:t> </a:t>
            </a:r>
            <a:endParaRPr lang="en-GB" b="1" dirty="0">
              <a:solidFill>
                <a:srgbClr val="212121"/>
              </a:solidFill>
              <a:latin typeface="Arial" panose="020B0604020202020204" pitchFamily="34" charset="0"/>
            </a:endParaRPr>
          </a:p>
          <a:p>
            <a:pPr algn="just"/>
            <a:r>
              <a:rPr lang="en-GB" b="1" dirty="0">
                <a:solidFill>
                  <a:srgbClr val="212121"/>
                </a:solidFill>
                <a:latin typeface="Arial" panose="020B0604020202020204" pitchFamily="34" charset="0"/>
              </a:rPr>
              <a:t>-    </a:t>
            </a:r>
            <a:r>
              <a:rPr lang="en-GB" dirty="0">
                <a:solidFill>
                  <a:srgbClr val="212121"/>
                </a:solidFill>
              </a:rPr>
              <a:t>No default judgment</a:t>
            </a:r>
            <a:r>
              <a:rPr lang="en-GB" b="1" dirty="0">
                <a:solidFill>
                  <a:srgbClr val="212121"/>
                </a:solidFill>
              </a:rPr>
              <a:t>, </a:t>
            </a:r>
            <a:r>
              <a:rPr lang="en-GB" dirty="0">
                <a:solidFill>
                  <a:srgbClr val="212121"/>
                </a:solidFill>
              </a:rPr>
              <a:t>Order 13 shall not apply in relation to a probate action.</a:t>
            </a:r>
          </a:p>
          <a:p>
            <a:pPr marL="285750" indent="-285750" algn="just">
              <a:buFontTx/>
              <a:buChar char="-"/>
            </a:pPr>
            <a:r>
              <a:rPr lang="en-GB" dirty="0">
                <a:solidFill>
                  <a:srgbClr val="212121"/>
                </a:solidFill>
              </a:rPr>
              <a:t>If defendants fails to enter an appearance, the plaintiff, upon filing an affidavit proving due service of the writ, after the time limited for appearing, proceed with the action as if that defendant had entered an appearance and set down the action for trial.</a:t>
            </a:r>
          </a:p>
          <a:p>
            <a:pPr algn="just"/>
            <a:endParaRPr lang="en-GB" dirty="0">
              <a:solidFill>
                <a:srgbClr val="212121"/>
              </a:solidFill>
              <a:latin typeface="Arial" panose="020B0604020202020204" pitchFamily="34" charset="0"/>
            </a:endParaRPr>
          </a:p>
          <a:p>
            <a:pPr algn="just"/>
            <a:r>
              <a:rPr lang="en-GB" b="1" dirty="0">
                <a:solidFill>
                  <a:srgbClr val="212121"/>
                </a:solidFill>
                <a:latin typeface="Arial" panose="020B0604020202020204" pitchFamily="34" charset="0"/>
              </a:rPr>
              <a:t>ORDER 72 rule 14 </a:t>
            </a:r>
            <a:r>
              <a:rPr lang="en-GB" b="1" dirty="0"/>
              <a:t>Default of pleadings</a:t>
            </a:r>
            <a:r>
              <a:rPr lang="en-GB" dirty="0"/>
              <a:t> (O 72 r 14)</a:t>
            </a:r>
          </a:p>
          <a:p>
            <a:pPr algn="just"/>
            <a:r>
              <a:rPr lang="en-GB" dirty="0"/>
              <a:t>- No default </a:t>
            </a:r>
            <a:r>
              <a:rPr lang="en-GB" dirty="0" err="1"/>
              <a:t>judgment,Order</a:t>
            </a:r>
            <a:r>
              <a:rPr lang="en-GB" dirty="0"/>
              <a:t> 19 shall not apply in relation to a probate action.</a:t>
            </a:r>
          </a:p>
          <a:p>
            <a:pPr algn="just"/>
            <a:r>
              <a:rPr lang="en-GB" dirty="0"/>
              <a:t>- Where any party fails to serve a pleading, the other party may, after the expiration of the period fixed by or under these Rules for service of the pleading in question, apply to the Court for leave to set down the action for trial.</a:t>
            </a:r>
          </a:p>
          <a:p>
            <a:pPr algn="just"/>
            <a:br>
              <a:rPr lang="en-GB" dirty="0"/>
            </a:br>
            <a:r>
              <a:rPr lang="en-GB" dirty="0"/>
              <a:t>Options available to the opposing party</a:t>
            </a:r>
          </a:p>
          <a:p>
            <a:pPr algn="just"/>
            <a:r>
              <a:rPr lang="en-GB" dirty="0"/>
              <a:t>a) </a:t>
            </a:r>
            <a:r>
              <a:rPr lang="en-GB" b="1" dirty="0"/>
              <a:t>Set the matter down for trial </a:t>
            </a:r>
            <a:r>
              <a:rPr lang="en-GB" dirty="0"/>
              <a:t>(Order 72 </a:t>
            </a:r>
            <a:r>
              <a:rPr lang="en-GB" dirty="0" err="1"/>
              <a:t>rr</a:t>
            </a:r>
            <a:r>
              <a:rPr lang="en-GB" dirty="0"/>
              <a:t> 10, 14);</a:t>
            </a:r>
          </a:p>
          <a:p>
            <a:pPr algn="just"/>
            <a:r>
              <a:rPr lang="en-GB" dirty="0"/>
              <a:t>b) </a:t>
            </a:r>
            <a:r>
              <a:rPr lang="en-GB" b="1" dirty="0"/>
              <a:t>Apply for discontinuance of the action </a:t>
            </a:r>
            <a:r>
              <a:rPr lang="en-GB" dirty="0"/>
              <a:t>(Order 72 r 5), which will usually be accompanied by an order for a grant of probate/letters of administration to the person entitled (Order 72 r 15).</a:t>
            </a:r>
          </a:p>
          <a:p>
            <a:pPr algn="just"/>
            <a:endParaRPr lang="en-GB" dirty="0">
              <a:solidFill>
                <a:srgbClr val="212121"/>
              </a:solidFill>
              <a:latin typeface="Arial" panose="020B0604020202020204" pitchFamily="34" charset="0"/>
            </a:endParaRPr>
          </a:p>
          <a:p>
            <a:pPr algn="just"/>
            <a:br>
              <a:rPr lang="en-GB" dirty="0"/>
            </a:br>
            <a:endParaRPr lang="en-MY" dirty="0"/>
          </a:p>
        </p:txBody>
      </p:sp>
    </p:spTree>
    <p:extLst>
      <p:ext uri="{BB962C8B-B14F-4D97-AF65-F5344CB8AC3E}">
        <p14:creationId xmlns:p14="http://schemas.microsoft.com/office/powerpoint/2010/main" val="36053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233" y="994244"/>
            <a:ext cx="9601196" cy="1303867"/>
          </a:xfrm>
        </p:spPr>
        <p:txBody>
          <a:bodyPr/>
          <a:lstStyle/>
          <a:p>
            <a:pPr lvl="0"/>
            <a:r>
              <a:rPr lang="en-US" b="1" dirty="0">
                <a:solidFill>
                  <a:srgbClr val="0070C0"/>
                </a:solidFill>
              </a:rPr>
              <a:t>Compromise of Action</a:t>
            </a:r>
          </a:p>
        </p:txBody>
      </p:sp>
      <p:sp>
        <p:nvSpPr>
          <p:cNvPr id="5" name="Rectangle 4">
            <a:extLst>
              <a:ext uri="{FF2B5EF4-FFF2-40B4-BE49-F238E27FC236}">
                <a16:creationId xmlns:a16="http://schemas.microsoft.com/office/drawing/2014/main" id="{A0ABE153-1850-4B3E-A1C5-983FBEBAF9E9}"/>
              </a:ext>
            </a:extLst>
          </p:cNvPr>
          <p:cNvSpPr/>
          <p:nvPr/>
        </p:nvSpPr>
        <p:spPr>
          <a:xfrm>
            <a:off x="1246957" y="2671119"/>
            <a:ext cx="9895401" cy="3416320"/>
          </a:xfrm>
          <a:prstGeom prst="rect">
            <a:avLst/>
          </a:prstGeom>
        </p:spPr>
        <p:txBody>
          <a:bodyPr wrap="square">
            <a:spAutoFit/>
          </a:bodyPr>
          <a:lstStyle/>
          <a:p>
            <a:r>
              <a:rPr lang="en-GB" sz="2400" b="1" dirty="0"/>
              <a:t>ORDER 72 rule 16 - Compromise of action</a:t>
            </a:r>
            <a:r>
              <a:rPr lang="en-GB" sz="2400" dirty="0"/>
              <a:t>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Two alternatives are available, </a:t>
            </a:r>
          </a:p>
          <a:p>
            <a:r>
              <a:rPr lang="en-GB" sz="2400" dirty="0"/>
              <a:t>			</a:t>
            </a:r>
            <a:r>
              <a:rPr lang="en-GB" sz="2400" dirty="0" err="1"/>
              <a:t>i</a:t>
            </a:r>
            <a:r>
              <a:rPr lang="en-GB" sz="2400" dirty="0"/>
              <a:t>.  	A trial under r16 </a:t>
            </a:r>
          </a:p>
          <a:p>
            <a:r>
              <a:rPr lang="en-GB" sz="2400" dirty="0"/>
              <a:t>			ii.	Discontinuance under r15</a:t>
            </a:r>
          </a:p>
          <a:p>
            <a:endParaRPr lang="en-GB" sz="2400" dirty="0"/>
          </a:p>
          <a:p>
            <a:pPr marL="285750" indent="-285750">
              <a:buFont typeface="Arial" panose="020B0604020202020204" pitchFamily="34" charset="0"/>
              <a:buChar char="•"/>
            </a:pPr>
            <a:r>
              <a:rPr lang="en-GB" sz="2400" dirty="0"/>
              <a:t>Proceedings are commenced by the filing of a notice of application and a supporting affidavit.</a:t>
            </a:r>
          </a:p>
          <a:p>
            <a:pPr marL="342900" indent="-342900" fontAlgn="base">
              <a:buFont typeface="+mj-lt"/>
              <a:buAutoNum type="arabicPeriod"/>
            </a:pPr>
            <a:endParaRPr lang="en-GB" sz="2400" dirty="0"/>
          </a:p>
        </p:txBody>
      </p:sp>
    </p:spTree>
    <p:extLst>
      <p:ext uri="{BB962C8B-B14F-4D97-AF65-F5344CB8AC3E}">
        <p14:creationId xmlns:p14="http://schemas.microsoft.com/office/powerpoint/2010/main" val="296529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descr="hand clapping">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7" r="7"/>
          <a:stretch>
            <a:fillRect/>
          </a:stretch>
        </p:blipFill>
        <p:spPr>
          <a:xfrm>
            <a:off x="2185597" y="635723"/>
            <a:ext cx="8170673" cy="5684344"/>
          </a:xfrm>
        </p:spPr>
      </p:pic>
      <p:sp>
        <p:nvSpPr>
          <p:cNvPr id="14" name="Title 13">
            <a:extLst>
              <a:ext uri="{FF2B5EF4-FFF2-40B4-BE49-F238E27FC236}">
                <a16:creationId xmlns:a16="http://schemas.microsoft.com/office/drawing/2014/main" id="{6C38D7A9-9299-4108-BB08-026F4B9CAE7B}"/>
              </a:ext>
            </a:extLst>
          </p:cNvPr>
          <p:cNvSpPr>
            <a:spLocks noGrp="1"/>
          </p:cNvSpPr>
          <p:nvPr>
            <p:ph type="ctrTitle"/>
          </p:nvPr>
        </p:nvSpPr>
        <p:spPr>
          <a:xfrm>
            <a:off x="4651621" y="2529423"/>
            <a:ext cx="4488734" cy="1013684"/>
          </a:xfrm>
          <a:noFill/>
        </p:spPr>
        <p:txBody>
          <a:bodyPr/>
          <a:lstStyle/>
          <a:p>
            <a:pPr algn="ctr"/>
            <a:r>
              <a:rPr lang="en-US" sz="7200" dirty="0">
                <a:solidFill>
                  <a:srgbClr val="7030A0"/>
                </a:solidFill>
              </a:rPr>
              <a:t>Thank </a:t>
            </a:r>
            <a:br>
              <a:rPr lang="en-US" sz="7200" dirty="0">
                <a:solidFill>
                  <a:srgbClr val="7030A0"/>
                </a:solidFill>
              </a:rPr>
            </a:br>
            <a:r>
              <a:rPr lang="en-US" sz="7200" dirty="0">
                <a:solidFill>
                  <a:srgbClr val="7030A0"/>
                </a:solidFill>
              </a:rPr>
              <a:t>You</a:t>
            </a:r>
          </a:p>
        </p:txBody>
      </p:sp>
      <p:sp>
        <p:nvSpPr>
          <p:cNvPr id="4" name="Text Placeholder 3">
            <a:extLst>
              <a:ext uri="{FF2B5EF4-FFF2-40B4-BE49-F238E27FC236}">
                <a16:creationId xmlns:a16="http://schemas.microsoft.com/office/drawing/2014/main" id="{60828E04-9C2A-4859-8050-C2DF67A249CB}"/>
              </a:ext>
            </a:extLst>
          </p:cNvPr>
          <p:cNvSpPr>
            <a:spLocks noGrp="1"/>
          </p:cNvSpPr>
          <p:nvPr>
            <p:ph type="body" sz="quarter" idx="15"/>
          </p:nvPr>
        </p:nvSpPr>
        <p:spPr>
          <a:xfrm>
            <a:off x="9123708" y="1916170"/>
            <a:ext cx="2910342" cy="316800"/>
          </a:xfrm>
          <a:solidFill>
            <a:schemeClr val="tx1">
              <a:lumMod val="75000"/>
              <a:lumOff val="25000"/>
            </a:schemeClr>
          </a:solidFill>
        </p:spPr>
        <p:txBody>
          <a:bodyPr>
            <a:normAutofit fontScale="70000" lnSpcReduction="20000"/>
          </a:bodyPr>
          <a:lstStyle/>
          <a:p>
            <a:r>
              <a:rPr lang="en-US" dirty="0"/>
              <a:t>BABU RAJ RAJA GOPAL	</a:t>
            </a:r>
          </a:p>
        </p:txBody>
      </p:sp>
      <p:sp>
        <p:nvSpPr>
          <p:cNvPr id="5" name="Text Placeholder 4">
            <a:extLst>
              <a:ext uri="{FF2B5EF4-FFF2-40B4-BE49-F238E27FC236}">
                <a16:creationId xmlns:a16="http://schemas.microsoft.com/office/drawing/2014/main" id="{11265965-2271-4C1C-BD0A-6F85F80FF9A6}"/>
              </a:ext>
            </a:extLst>
          </p:cNvPr>
          <p:cNvSpPr>
            <a:spLocks noGrp="1"/>
          </p:cNvSpPr>
          <p:nvPr>
            <p:ph type="body" sz="quarter" idx="16"/>
          </p:nvPr>
        </p:nvSpPr>
        <p:spPr>
          <a:xfrm>
            <a:off x="9123708" y="2265187"/>
            <a:ext cx="2910342" cy="316800"/>
          </a:xfrm>
          <a:solidFill>
            <a:schemeClr val="tx1">
              <a:lumMod val="75000"/>
              <a:lumOff val="25000"/>
            </a:schemeClr>
          </a:solidFill>
        </p:spPr>
        <p:txBody>
          <a:bodyPr>
            <a:normAutofit fontScale="70000" lnSpcReduction="20000"/>
          </a:bodyPr>
          <a:lstStyle/>
          <a:p>
            <a:r>
              <a:rPr lang="en-US" dirty="0"/>
              <a:t>012 527 2205</a:t>
            </a:r>
          </a:p>
        </p:txBody>
      </p:sp>
      <p:sp>
        <p:nvSpPr>
          <p:cNvPr id="6" name="Text Placeholder 5">
            <a:extLst>
              <a:ext uri="{FF2B5EF4-FFF2-40B4-BE49-F238E27FC236}">
                <a16:creationId xmlns:a16="http://schemas.microsoft.com/office/drawing/2014/main" id="{50A3BCC3-A277-4C0B-9EBA-EB53990D8EBD}"/>
              </a:ext>
            </a:extLst>
          </p:cNvPr>
          <p:cNvSpPr>
            <a:spLocks noGrp="1"/>
          </p:cNvSpPr>
          <p:nvPr>
            <p:ph type="body" sz="quarter" idx="17"/>
          </p:nvPr>
        </p:nvSpPr>
        <p:spPr>
          <a:xfrm>
            <a:off x="9123708" y="2614204"/>
            <a:ext cx="2910342" cy="316800"/>
          </a:xfrm>
          <a:solidFill>
            <a:schemeClr val="tx1">
              <a:lumMod val="75000"/>
              <a:lumOff val="25000"/>
            </a:schemeClr>
          </a:solidFill>
        </p:spPr>
        <p:txBody>
          <a:bodyPr>
            <a:normAutofit fontScale="70000" lnSpcReduction="20000"/>
          </a:bodyPr>
          <a:lstStyle/>
          <a:p>
            <a:r>
              <a:rPr lang="en-US" dirty="0"/>
              <a:t>brrgkcs@gmail.com</a:t>
            </a:r>
          </a:p>
        </p:txBody>
      </p:sp>
      <p:sp>
        <p:nvSpPr>
          <p:cNvPr id="13" name="Text Placeholder 3">
            <a:extLst>
              <a:ext uri="{FF2B5EF4-FFF2-40B4-BE49-F238E27FC236}">
                <a16:creationId xmlns:a16="http://schemas.microsoft.com/office/drawing/2014/main" id="{A5FC195C-4C01-4A7F-BAD4-35B7C9A7AF26}"/>
              </a:ext>
            </a:extLst>
          </p:cNvPr>
          <p:cNvSpPr txBox="1">
            <a:spLocks/>
          </p:cNvSpPr>
          <p:nvPr/>
        </p:nvSpPr>
        <p:spPr>
          <a:xfrm>
            <a:off x="9124714" y="5451522"/>
            <a:ext cx="2910342" cy="316800"/>
          </a:xfrm>
          <a:prstGeom prst="rect">
            <a:avLst/>
          </a:prstGeom>
          <a:solidFill>
            <a:schemeClr val="tx1">
              <a:lumMod val="75000"/>
              <a:lumOff val="25000"/>
            </a:schemeClr>
          </a:solidFill>
        </p:spPr>
        <p:txBody>
          <a:bodyPr vert="horz" lIns="91440" tIns="45720" rIns="72000" bIns="45720" rtlCol="0" anchor="ctr">
            <a:normAutofit fontScale="70000" lnSpcReduction="20000"/>
          </a:bodyPr>
          <a:lstStyle>
            <a:lvl1pPr marL="0" indent="0" algn="r" defTabSz="457200" rtl="0" eaLnBrk="1" latinLnBrk="0" hangingPunct="1">
              <a:spcBef>
                <a:spcPct val="20000"/>
              </a:spcBef>
              <a:spcAft>
                <a:spcPts val="600"/>
              </a:spcAft>
              <a:buClr>
                <a:schemeClr val="accent1"/>
              </a:buClr>
              <a:buSzPct val="115000"/>
              <a:buFont typeface="Arial"/>
              <a:buNone/>
              <a:defRPr sz="2400" kern="1200" cap="none">
                <a:solidFill>
                  <a:schemeClr val="bg1"/>
                </a:solidFill>
                <a:effectLst/>
                <a:latin typeface="+mn-lt"/>
                <a:ea typeface="+mn-ea"/>
                <a:cs typeface="+mn-cs"/>
              </a:defRPr>
            </a:lvl1pPr>
            <a:lvl2pPr marL="266700" indent="0" algn="l" defTabSz="457200" rtl="0" eaLnBrk="1" latinLnBrk="0" hangingPunct="1">
              <a:spcBef>
                <a:spcPct val="20000"/>
              </a:spcBef>
              <a:spcAft>
                <a:spcPts val="600"/>
              </a:spcAft>
              <a:buClr>
                <a:schemeClr val="accent1"/>
              </a:buClr>
              <a:buSzPct val="115000"/>
              <a:buFont typeface="Arial"/>
              <a:buNone/>
              <a:defRPr sz="2000" kern="1200" cap="none">
                <a:solidFill>
                  <a:schemeClr val="tx1">
                    <a:lumMod val="85000"/>
                    <a:lumOff val="15000"/>
                  </a:schemeClr>
                </a:solidFill>
                <a:effectLst/>
                <a:latin typeface="+mn-lt"/>
                <a:ea typeface="+mn-ea"/>
                <a:cs typeface="+mn-cs"/>
              </a:defRPr>
            </a:lvl2pPr>
            <a:lvl3pPr marL="542925"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lumMod val="85000"/>
                    <a:lumOff val="15000"/>
                  </a:schemeClr>
                </a:solidFill>
                <a:effectLst/>
                <a:latin typeface="+mn-lt"/>
                <a:ea typeface="+mn-ea"/>
                <a:cs typeface="+mn-cs"/>
              </a:defRPr>
            </a:lvl3pPr>
            <a:lvl4pPr marL="809625"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4pPr>
            <a:lvl5pPr marL="1076325"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a:t>MARY ANN </a:t>
            </a:r>
            <a:endParaRPr lang="en-US" dirty="0"/>
          </a:p>
        </p:txBody>
      </p:sp>
      <p:sp>
        <p:nvSpPr>
          <p:cNvPr id="15" name="Text Placeholder 4">
            <a:extLst>
              <a:ext uri="{FF2B5EF4-FFF2-40B4-BE49-F238E27FC236}">
                <a16:creationId xmlns:a16="http://schemas.microsoft.com/office/drawing/2014/main" id="{F982C94B-FDEC-4FEF-A2D5-ED1856D6E243}"/>
              </a:ext>
            </a:extLst>
          </p:cNvPr>
          <p:cNvSpPr txBox="1">
            <a:spLocks/>
          </p:cNvSpPr>
          <p:nvPr/>
        </p:nvSpPr>
        <p:spPr>
          <a:xfrm>
            <a:off x="9124714" y="5800539"/>
            <a:ext cx="2910342" cy="316800"/>
          </a:xfrm>
          <a:prstGeom prst="rect">
            <a:avLst/>
          </a:prstGeom>
          <a:solidFill>
            <a:schemeClr val="tx1">
              <a:lumMod val="75000"/>
              <a:lumOff val="25000"/>
            </a:schemeClr>
          </a:solidFill>
        </p:spPr>
        <p:txBody>
          <a:bodyPr vert="horz" lIns="91440" tIns="45720" rIns="72000" bIns="45720" rtlCol="0" anchor="ctr">
            <a:normAutofit fontScale="70000" lnSpcReduction="20000"/>
          </a:bodyPr>
          <a:lstStyle>
            <a:lvl1pPr marL="0" indent="0" algn="r" defTabSz="457200" rtl="0" eaLnBrk="1" latinLnBrk="0" hangingPunct="1">
              <a:spcBef>
                <a:spcPct val="20000"/>
              </a:spcBef>
              <a:spcAft>
                <a:spcPts val="600"/>
              </a:spcAft>
              <a:buClr>
                <a:schemeClr val="accent1"/>
              </a:buClr>
              <a:buSzPct val="115000"/>
              <a:buFont typeface="Arial"/>
              <a:buNone/>
              <a:defRPr sz="2400" kern="1200" cap="none">
                <a:solidFill>
                  <a:schemeClr val="bg1"/>
                </a:solidFill>
                <a:effectLst/>
                <a:latin typeface="+mn-lt"/>
                <a:ea typeface="+mn-ea"/>
                <a:cs typeface="+mn-cs"/>
              </a:defRPr>
            </a:lvl1pPr>
            <a:lvl2pPr marL="266700" indent="0" algn="l" defTabSz="457200" rtl="0" eaLnBrk="1" latinLnBrk="0" hangingPunct="1">
              <a:spcBef>
                <a:spcPct val="20000"/>
              </a:spcBef>
              <a:spcAft>
                <a:spcPts val="600"/>
              </a:spcAft>
              <a:buClr>
                <a:schemeClr val="accent1"/>
              </a:buClr>
              <a:buSzPct val="115000"/>
              <a:buFont typeface="Arial"/>
              <a:buNone/>
              <a:defRPr sz="2000" kern="1200" cap="none">
                <a:solidFill>
                  <a:schemeClr val="tx1">
                    <a:lumMod val="85000"/>
                    <a:lumOff val="15000"/>
                  </a:schemeClr>
                </a:solidFill>
                <a:effectLst/>
                <a:latin typeface="+mn-lt"/>
                <a:ea typeface="+mn-ea"/>
                <a:cs typeface="+mn-cs"/>
              </a:defRPr>
            </a:lvl2pPr>
            <a:lvl3pPr marL="542925"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lumMod val="85000"/>
                    <a:lumOff val="15000"/>
                  </a:schemeClr>
                </a:solidFill>
                <a:effectLst/>
                <a:latin typeface="+mn-lt"/>
                <a:ea typeface="+mn-ea"/>
                <a:cs typeface="+mn-cs"/>
              </a:defRPr>
            </a:lvl3pPr>
            <a:lvl4pPr marL="809625"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4pPr>
            <a:lvl5pPr marL="1076325"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a:t>014 306 4615</a:t>
            </a:r>
          </a:p>
        </p:txBody>
      </p:sp>
      <p:sp>
        <p:nvSpPr>
          <p:cNvPr id="17" name="Text Placeholder 5">
            <a:extLst>
              <a:ext uri="{FF2B5EF4-FFF2-40B4-BE49-F238E27FC236}">
                <a16:creationId xmlns:a16="http://schemas.microsoft.com/office/drawing/2014/main" id="{FC250729-4EA7-4D66-AC76-F93C9F31E560}"/>
              </a:ext>
            </a:extLst>
          </p:cNvPr>
          <p:cNvSpPr txBox="1">
            <a:spLocks/>
          </p:cNvSpPr>
          <p:nvPr/>
        </p:nvSpPr>
        <p:spPr>
          <a:xfrm>
            <a:off x="9123708" y="6161667"/>
            <a:ext cx="2910342" cy="316800"/>
          </a:xfrm>
          <a:prstGeom prst="rect">
            <a:avLst/>
          </a:prstGeom>
          <a:solidFill>
            <a:schemeClr val="tx1">
              <a:lumMod val="75000"/>
              <a:lumOff val="25000"/>
            </a:schemeClr>
          </a:solidFill>
        </p:spPr>
        <p:txBody>
          <a:bodyPr vert="horz" lIns="91440" tIns="45720" rIns="72000" bIns="45720" rtlCol="0" anchor="ctr">
            <a:normAutofit fontScale="70000" lnSpcReduction="20000"/>
          </a:bodyPr>
          <a:lstStyle>
            <a:lvl1pPr marL="0" indent="0" algn="r" defTabSz="457200" rtl="0" eaLnBrk="1" latinLnBrk="0" hangingPunct="1">
              <a:spcBef>
                <a:spcPct val="20000"/>
              </a:spcBef>
              <a:spcAft>
                <a:spcPts val="600"/>
              </a:spcAft>
              <a:buClr>
                <a:schemeClr val="accent1"/>
              </a:buClr>
              <a:buSzPct val="115000"/>
              <a:buFont typeface="Arial"/>
              <a:buNone/>
              <a:defRPr sz="2400" kern="1200" cap="none">
                <a:solidFill>
                  <a:schemeClr val="bg1"/>
                </a:solidFill>
                <a:effectLst/>
                <a:latin typeface="+mn-lt"/>
                <a:ea typeface="+mn-ea"/>
                <a:cs typeface="+mn-cs"/>
              </a:defRPr>
            </a:lvl1pPr>
            <a:lvl2pPr marL="266700" indent="0" algn="l" defTabSz="457200" rtl="0" eaLnBrk="1" latinLnBrk="0" hangingPunct="1">
              <a:spcBef>
                <a:spcPct val="20000"/>
              </a:spcBef>
              <a:spcAft>
                <a:spcPts val="600"/>
              </a:spcAft>
              <a:buClr>
                <a:schemeClr val="accent1"/>
              </a:buClr>
              <a:buSzPct val="115000"/>
              <a:buFont typeface="Arial"/>
              <a:buNone/>
              <a:defRPr sz="2000" kern="1200" cap="none">
                <a:solidFill>
                  <a:schemeClr val="tx1">
                    <a:lumMod val="85000"/>
                    <a:lumOff val="15000"/>
                  </a:schemeClr>
                </a:solidFill>
                <a:effectLst/>
                <a:latin typeface="+mn-lt"/>
                <a:ea typeface="+mn-ea"/>
                <a:cs typeface="+mn-cs"/>
              </a:defRPr>
            </a:lvl2pPr>
            <a:lvl3pPr marL="542925"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lumMod val="85000"/>
                    <a:lumOff val="15000"/>
                  </a:schemeClr>
                </a:solidFill>
                <a:effectLst/>
                <a:latin typeface="+mn-lt"/>
                <a:ea typeface="+mn-ea"/>
                <a:cs typeface="+mn-cs"/>
              </a:defRPr>
            </a:lvl3pPr>
            <a:lvl4pPr marL="809625"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4pPr>
            <a:lvl5pPr marL="1076325"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a:t>maryannalphonce3@gmail.com </a:t>
            </a:r>
          </a:p>
        </p:txBody>
      </p:sp>
      <p:sp>
        <p:nvSpPr>
          <p:cNvPr id="11" name="Text Placeholder 3">
            <a:extLst>
              <a:ext uri="{FF2B5EF4-FFF2-40B4-BE49-F238E27FC236}">
                <a16:creationId xmlns:a16="http://schemas.microsoft.com/office/drawing/2014/main" id="{4F1D2219-B953-44F5-897C-D88E282994EB}"/>
              </a:ext>
            </a:extLst>
          </p:cNvPr>
          <p:cNvSpPr txBox="1">
            <a:spLocks/>
          </p:cNvSpPr>
          <p:nvPr/>
        </p:nvSpPr>
        <p:spPr>
          <a:xfrm>
            <a:off x="156944" y="5429940"/>
            <a:ext cx="2910342" cy="316800"/>
          </a:xfrm>
          <a:prstGeom prst="rect">
            <a:avLst/>
          </a:prstGeom>
          <a:solidFill>
            <a:schemeClr val="tx1">
              <a:lumMod val="75000"/>
              <a:lumOff val="25000"/>
            </a:schemeClr>
          </a:solidFill>
        </p:spPr>
        <p:txBody>
          <a:bodyPr vert="horz" lIns="91440" tIns="45720" rIns="72000" bIns="45720" rtlCol="0" anchor="ctr">
            <a:normAutofit fontScale="70000" lnSpcReduction="20000"/>
          </a:bodyPr>
          <a:lstStyle>
            <a:lvl1pPr marL="0" indent="0" algn="r" defTabSz="457200" rtl="0" eaLnBrk="1" latinLnBrk="0" hangingPunct="1">
              <a:spcBef>
                <a:spcPct val="20000"/>
              </a:spcBef>
              <a:spcAft>
                <a:spcPts val="600"/>
              </a:spcAft>
              <a:buClr>
                <a:schemeClr val="accent1"/>
              </a:buClr>
              <a:buSzPct val="115000"/>
              <a:buFont typeface="Arial"/>
              <a:buNone/>
              <a:defRPr sz="2400" kern="1200" cap="none">
                <a:solidFill>
                  <a:schemeClr val="bg1"/>
                </a:solidFill>
                <a:effectLst/>
                <a:latin typeface="+mn-lt"/>
                <a:ea typeface="+mn-ea"/>
                <a:cs typeface="+mn-cs"/>
              </a:defRPr>
            </a:lvl1pPr>
            <a:lvl2pPr marL="266700" indent="0" algn="l" defTabSz="457200" rtl="0" eaLnBrk="1" latinLnBrk="0" hangingPunct="1">
              <a:spcBef>
                <a:spcPct val="20000"/>
              </a:spcBef>
              <a:spcAft>
                <a:spcPts val="600"/>
              </a:spcAft>
              <a:buClr>
                <a:schemeClr val="accent1"/>
              </a:buClr>
              <a:buSzPct val="115000"/>
              <a:buFont typeface="Arial"/>
              <a:buNone/>
              <a:defRPr sz="2000" kern="1200" cap="none">
                <a:solidFill>
                  <a:schemeClr val="tx1">
                    <a:lumMod val="85000"/>
                    <a:lumOff val="15000"/>
                  </a:schemeClr>
                </a:solidFill>
                <a:effectLst/>
                <a:latin typeface="+mn-lt"/>
                <a:ea typeface="+mn-ea"/>
                <a:cs typeface="+mn-cs"/>
              </a:defRPr>
            </a:lvl2pPr>
            <a:lvl3pPr marL="542925"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lumMod val="85000"/>
                    <a:lumOff val="15000"/>
                  </a:schemeClr>
                </a:solidFill>
                <a:effectLst/>
                <a:latin typeface="+mn-lt"/>
                <a:ea typeface="+mn-ea"/>
                <a:cs typeface="+mn-cs"/>
              </a:defRPr>
            </a:lvl3pPr>
            <a:lvl4pPr marL="809625"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4pPr>
            <a:lvl5pPr marL="1076325"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a:t>LIM ETHENG	</a:t>
            </a:r>
          </a:p>
        </p:txBody>
      </p:sp>
      <p:sp>
        <p:nvSpPr>
          <p:cNvPr id="16" name="Text Placeholder 4">
            <a:extLst>
              <a:ext uri="{FF2B5EF4-FFF2-40B4-BE49-F238E27FC236}">
                <a16:creationId xmlns:a16="http://schemas.microsoft.com/office/drawing/2014/main" id="{9851870F-8B6A-48F3-A7EB-37CA61AB0B52}"/>
              </a:ext>
            </a:extLst>
          </p:cNvPr>
          <p:cNvSpPr txBox="1">
            <a:spLocks/>
          </p:cNvSpPr>
          <p:nvPr/>
        </p:nvSpPr>
        <p:spPr>
          <a:xfrm>
            <a:off x="156944" y="5778957"/>
            <a:ext cx="2910342" cy="316800"/>
          </a:xfrm>
          <a:prstGeom prst="rect">
            <a:avLst/>
          </a:prstGeom>
          <a:solidFill>
            <a:schemeClr val="tx1">
              <a:lumMod val="75000"/>
              <a:lumOff val="25000"/>
            </a:schemeClr>
          </a:solidFill>
        </p:spPr>
        <p:txBody>
          <a:bodyPr vert="horz" lIns="91440" tIns="45720" rIns="72000" bIns="45720" rtlCol="0" anchor="ctr">
            <a:normAutofit fontScale="70000" lnSpcReduction="20000"/>
          </a:bodyPr>
          <a:lstStyle>
            <a:lvl1pPr marL="0" indent="0" algn="r" defTabSz="457200" rtl="0" eaLnBrk="1" latinLnBrk="0" hangingPunct="1">
              <a:spcBef>
                <a:spcPct val="20000"/>
              </a:spcBef>
              <a:spcAft>
                <a:spcPts val="600"/>
              </a:spcAft>
              <a:buClr>
                <a:schemeClr val="accent1"/>
              </a:buClr>
              <a:buSzPct val="115000"/>
              <a:buFont typeface="Arial"/>
              <a:buNone/>
              <a:defRPr sz="2400" kern="1200" cap="none">
                <a:solidFill>
                  <a:schemeClr val="bg1"/>
                </a:solidFill>
                <a:effectLst/>
                <a:latin typeface="+mn-lt"/>
                <a:ea typeface="+mn-ea"/>
                <a:cs typeface="+mn-cs"/>
              </a:defRPr>
            </a:lvl1pPr>
            <a:lvl2pPr marL="266700" indent="0" algn="l" defTabSz="457200" rtl="0" eaLnBrk="1" latinLnBrk="0" hangingPunct="1">
              <a:spcBef>
                <a:spcPct val="20000"/>
              </a:spcBef>
              <a:spcAft>
                <a:spcPts val="600"/>
              </a:spcAft>
              <a:buClr>
                <a:schemeClr val="accent1"/>
              </a:buClr>
              <a:buSzPct val="115000"/>
              <a:buFont typeface="Arial"/>
              <a:buNone/>
              <a:defRPr sz="2000" kern="1200" cap="none">
                <a:solidFill>
                  <a:schemeClr val="tx1">
                    <a:lumMod val="85000"/>
                    <a:lumOff val="15000"/>
                  </a:schemeClr>
                </a:solidFill>
                <a:effectLst/>
                <a:latin typeface="+mn-lt"/>
                <a:ea typeface="+mn-ea"/>
                <a:cs typeface="+mn-cs"/>
              </a:defRPr>
            </a:lvl2pPr>
            <a:lvl3pPr marL="542925"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lumMod val="85000"/>
                    <a:lumOff val="15000"/>
                  </a:schemeClr>
                </a:solidFill>
                <a:effectLst/>
                <a:latin typeface="+mn-lt"/>
                <a:ea typeface="+mn-ea"/>
                <a:cs typeface="+mn-cs"/>
              </a:defRPr>
            </a:lvl3pPr>
            <a:lvl4pPr marL="809625"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4pPr>
            <a:lvl5pPr marL="1076325"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endParaRPr lang="en-US" dirty="0"/>
          </a:p>
        </p:txBody>
      </p:sp>
      <p:sp>
        <p:nvSpPr>
          <p:cNvPr id="18" name="Text Placeholder 5">
            <a:extLst>
              <a:ext uri="{FF2B5EF4-FFF2-40B4-BE49-F238E27FC236}">
                <a16:creationId xmlns:a16="http://schemas.microsoft.com/office/drawing/2014/main" id="{0EA87D56-F196-4B0D-AE88-72C71F7A6D40}"/>
              </a:ext>
            </a:extLst>
          </p:cNvPr>
          <p:cNvSpPr txBox="1">
            <a:spLocks/>
          </p:cNvSpPr>
          <p:nvPr/>
        </p:nvSpPr>
        <p:spPr>
          <a:xfrm>
            <a:off x="156944" y="6127974"/>
            <a:ext cx="2910342" cy="316800"/>
          </a:xfrm>
          <a:prstGeom prst="rect">
            <a:avLst/>
          </a:prstGeom>
          <a:solidFill>
            <a:schemeClr val="tx1">
              <a:lumMod val="75000"/>
              <a:lumOff val="25000"/>
            </a:schemeClr>
          </a:solidFill>
        </p:spPr>
        <p:txBody>
          <a:bodyPr vert="horz" lIns="91440" tIns="45720" rIns="72000" bIns="45720" rtlCol="0" anchor="ctr">
            <a:normAutofit fontScale="70000" lnSpcReduction="20000"/>
          </a:bodyPr>
          <a:lstStyle>
            <a:lvl1pPr marL="0" indent="0" algn="r" defTabSz="457200" rtl="0" eaLnBrk="1" latinLnBrk="0" hangingPunct="1">
              <a:spcBef>
                <a:spcPct val="20000"/>
              </a:spcBef>
              <a:spcAft>
                <a:spcPts val="600"/>
              </a:spcAft>
              <a:buClr>
                <a:schemeClr val="accent1"/>
              </a:buClr>
              <a:buSzPct val="115000"/>
              <a:buFont typeface="Arial"/>
              <a:buNone/>
              <a:defRPr sz="2400" kern="1200" cap="none">
                <a:solidFill>
                  <a:schemeClr val="bg1"/>
                </a:solidFill>
                <a:effectLst/>
                <a:latin typeface="+mn-lt"/>
                <a:ea typeface="+mn-ea"/>
                <a:cs typeface="+mn-cs"/>
              </a:defRPr>
            </a:lvl1pPr>
            <a:lvl2pPr marL="266700" indent="0" algn="l" defTabSz="457200" rtl="0" eaLnBrk="1" latinLnBrk="0" hangingPunct="1">
              <a:spcBef>
                <a:spcPct val="20000"/>
              </a:spcBef>
              <a:spcAft>
                <a:spcPts val="600"/>
              </a:spcAft>
              <a:buClr>
                <a:schemeClr val="accent1"/>
              </a:buClr>
              <a:buSzPct val="115000"/>
              <a:buFont typeface="Arial"/>
              <a:buNone/>
              <a:defRPr sz="2000" kern="1200" cap="none">
                <a:solidFill>
                  <a:schemeClr val="tx1">
                    <a:lumMod val="85000"/>
                    <a:lumOff val="15000"/>
                  </a:schemeClr>
                </a:solidFill>
                <a:effectLst/>
                <a:latin typeface="+mn-lt"/>
                <a:ea typeface="+mn-ea"/>
                <a:cs typeface="+mn-cs"/>
              </a:defRPr>
            </a:lvl2pPr>
            <a:lvl3pPr marL="542925"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lumMod val="85000"/>
                    <a:lumOff val="15000"/>
                  </a:schemeClr>
                </a:solidFill>
                <a:effectLst/>
                <a:latin typeface="+mn-lt"/>
                <a:ea typeface="+mn-ea"/>
                <a:cs typeface="+mn-cs"/>
              </a:defRPr>
            </a:lvl3pPr>
            <a:lvl4pPr marL="809625"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4pPr>
            <a:lvl5pPr marL="1076325"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a:t>etheng_lim@hotmail.co.uk</a:t>
            </a:r>
          </a:p>
        </p:txBody>
      </p:sp>
      <p:sp>
        <p:nvSpPr>
          <p:cNvPr id="19" name="Text Placeholder 3">
            <a:extLst>
              <a:ext uri="{FF2B5EF4-FFF2-40B4-BE49-F238E27FC236}">
                <a16:creationId xmlns:a16="http://schemas.microsoft.com/office/drawing/2014/main" id="{4ECEBFFB-EC20-4125-9D56-ADBBC4F1AA6F}"/>
              </a:ext>
            </a:extLst>
          </p:cNvPr>
          <p:cNvSpPr txBox="1">
            <a:spLocks/>
          </p:cNvSpPr>
          <p:nvPr/>
        </p:nvSpPr>
        <p:spPr>
          <a:xfrm>
            <a:off x="157952" y="1831389"/>
            <a:ext cx="2910342" cy="316800"/>
          </a:xfrm>
          <a:prstGeom prst="rect">
            <a:avLst/>
          </a:prstGeom>
          <a:solidFill>
            <a:schemeClr val="tx1">
              <a:lumMod val="75000"/>
              <a:lumOff val="25000"/>
            </a:schemeClr>
          </a:solidFill>
        </p:spPr>
        <p:txBody>
          <a:bodyPr vert="horz" lIns="91440" tIns="45720" rIns="72000" bIns="45720" rtlCol="0" anchor="ctr">
            <a:normAutofit fontScale="70000" lnSpcReduction="20000"/>
          </a:bodyPr>
          <a:lstStyle>
            <a:lvl1pPr marL="0" indent="0" algn="r" defTabSz="457200" rtl="0" eaLnBrk="1" latinLnBrk="0" hangingPunct="1">
              <a:spcBef>
                <a:spcPct val="20000"/>
              </a:spcBef>
              <a:spcAft>
                <a:spcPts val="600"/>
              </a:spcAft>
              <a:buClr>
                <a:schemeClr val="accent1"/>
              </a:buClr>
              <a:buSzPct val="115000"/>
              <a:buFont typeface="Arial"/>
              <a:buNone/>
              <a:defRPr sz="2400" kern="1200" cap="none">
                <a:solidFill>
                  <a:schemeClr val="bg1"/>
                </a:solidFill>
                <a:effectLst/>
                <a:latin typeface="+mn-lt"/>
                <a:ea typeface="+mn-ea"/>
                <a:cs typeface="+mn-cs"/>
              </a:defRPr>
            </a:lvl1pPr>
            <a:lvl2pPr marL="266700" indent="0" algn="l" defTabSz="457200" rtl="0" eaLnBrk="1" latinLnBrk="0" hangingPunct="1">
              <a:spcBef>
                <a:spcPct val="20000"/>
              </a:spcBef>
              <a:spcAft>
                <a:spcPts val="600"/>
              </a:spcAft>
              <a:buClr>
                <a:schemeClr val="accent1"/>
              </a:buClr>
              <a:buSzPct val="115000"/>
              <a:buFont typeface="Arial"/>
              <a:buNone/>
              <a:defRPr sz="2000" kern="1200" cap="none">
                <a:solidFill>
                  <a:schemeClr val="tx1">
                    <a:lumMod val="85000"/>
                    <a:lumOff val="15000"/>
                  </a:schemeClr>
                </a:solidFill>
                <a:effectLst/>
                <a:latin typeface="+mn-lt"/>
                <a:ea typeface="+mn-ea"/>
                <a:cs typeface="+mn-cs"/>
              </a:defRPr>
            </a:lvl2pPr>
            <a:lvl3pPr marL="542925"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lumMod val="85000"/>
                    <a:lumOff val="15000"/>
                  </a:schemeClr>
                </a:solidFill>
                <a:effectLst/>
                <a:latin typeface="+mn-lt"/>
                <a:ea typeface="+mn-ea"/>
                <a:cs typeface="+mn-cs"/>
              </a:defRPr>
            </a:lvl3pPr>
            <a:lvl4pPr marL="809625"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4pPr>
            <a:lvl5pPr marL="1076325"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a:t>SURINDAR SINGH </a:t>
            </a:r>
          </a:p>
        </p:txBody>
      </p:sp>
      <p:sp>
        <p:nvSpPr>
          <p:cNvPr id="20" name="Text Placeholder 4">
            <a:extLst>
              <a:ext uri="{FF2B5EF4-FFF2-40B4-BE49-F238E27FC236}">
                <a16:creationId xmlns:a16="http://schemas.microsoft.com/office/drawing/2014/main" id="{83723C1F-A63C-4CAE-88E3-47A68A1D295C}"/>
              </a:ext>
            </a:extLst>
          </p:cNvPr>
          <p:cNvSpPr txBox="1">
            <a:spLocks/>
          </p:cNvSpPr>
          <p:nvPr/>
        </p:nvSpPr>
        <p:spPr>
          <a:xfrm>
            <a:off x="157952" y="2180406"/>
            <a:ext cx="2910342" cy="316800"/>
          </a:xfrm>
          <a:prstGeom prst="rect">
            <a:avLst/>
          </a:prstGeom>
          <a:solidFill>
            <a:schemeClr val="tx1">
              <a:lumMod val="75000"/>
              <a:lumOff val="25000"/>
            </a:schemeClr>
          </a:solidFill>
        </p:spPr>
        <p:txBody>
          <a:bodyPr vert="horz" lIns="91440" tIns="45720" rIns="72000" bIns="45720" rtlCol="0" anchor="ctr">
            <a:normAutofit fontScale="70000" lnSpcReduction="20000"/>
          </a:bodyPr>
          <a:lstStyle>
            <a:lvl1pPr marL="0" indent="0" algn="r" defTabSz="457200" rtl="0" eaLnBrk="1" latinLnBrk="0" hangingPunct="1">
              <a:spcBef>
                <a:spcPct val="20000"/>
              </a:spcBef>
              <a:spcAft>
                <a:spcPts val="600"/>
              </a:spcAft>
              <a:buClr>
                <a:schemeClr val="accent1"/>
              </a:buClr>
              <a:buSzPct val="115000"/>
              <a:buFont typeface="Arial"/>
              <a:buNone/>
              <a:defRPr sz="2400" kern="1200" cap="none">
                <a:solidFill>
                  <a:schemeClr val="bg1"/>
                </a:solidFill>
                <a:effectLst/>
                <a:latin typeface="+mn-lt"/>
                <a:ea typeface="+mn-ea"/>
                <a:cs typeface="+mn-cs"/>
              </a:defRPr>
            </a:lvl1pPr>
            <a:lvl2pPr marL="266700" indent="0" algn="l" defTabSz="457200" rtl="0" eaLnBrk="1" latinLnBrk="0" hangingPunct="1">
              <a:spcBef>
                <a:spcPct val="20000"/>
              </a:spcBef>
              <a:spcAft>
                <a:spcPts val="600"/>
              </a:spcAft>
              <a:buClr>
                <a:schemeClr val="accent1"/>
              </a:buClr>
              <a:buSzPct val="115000"/>
              <a:buFont typeface="Arial"/>
              <a:buNone/>
              <a:defRPr sz="2000" kern="1200" cap="none">
                <a:solidFill>
                  <a:schemeClr val="tx1">
                    <a:lumMod val="85000"/>
                    <a:lumOff val="15000"/>
                  </a:schemeClr>
                </a:solidFill>
                <a:effectLst/>
                <a:latin typeface="+mn-lt"/>
                <a:ea typeface="+mn-ea"/>
                <a:cs typeface="+mn-cs"/>
              </a:defRPr>
            </a:lvl2pPr>
            <a:lvl3pPr marL="542925"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lumMod val="85000"/>
                    <a:lumOff val="15000"/>
                  </a:schemeClr>
                </a:solidFill>
                <a:effectLst/>
                <a:latin typeface="+mn-lt"/>
                <a:ea typeface="+mn-ea"/>
                <a:cs typeface="+mn-cs"/>
              </a:defRPr>
            </a:lvl3pPr>
            <a:lvl4pPr marL="809625"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4pPr>
            <a:lvl5pPr marL="1076325"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a:t>012 523 0350</a:t>
            </a:r>
          </a:p>
        </p:txBody>
      </p:sp>
      <p:sp>
        <p:nvSpPr>
          <p:cNvPr id="21" name="Text Placeholder 5">
            <a:extLst>
              <a:ext uri="{FF2B5EF4-FFF2-40B4-BE49-F238E27FC236}">
                <a16:creationId xmlns:a16="http://schemas.microsoft.com/office/drawing/2014/main" id="{458DC725-2F04-42C0-8C53-96F1D7F3F8A1}"/>
              </a:ext>
            </a:extLst>
          </p:cNvPr>
          <p:cNvSpPr txBox="1">
            <a:spLocks/>
          </p:cNvSpPr>
          <p:nvPr/>
        </p:nvSpPr>
        <p:spPr>
          <a:xfrm>
            <a:off x="157952" y="2529423"/>
            <a:ext cx="2910342" cy="316800"/>
          </a:xfrm>
          <a:prstGeom prst="rect">
            <a:avLst/>
          </a:prstGeom>
          <a:solidFill>
            <a:schemeClr val="tx1">
              <a:lumMod val="75000"/>
              <a:lumOff val="25000"/>
            </a:schemeClr>
          </a:solidFill>
        </p:spPr>
        <p:txBody>
          <a:bodyPr vert="horz" lIns="91440" tIns="45720" rIns="72000" bIns="45720" rtlCol="0" anchor="ctr">
            <a:normAutofit fontScale="70000" lnSpcReduction="20000"/>
          </a:bodyPr>
          <a:lstStyle>
            <a:lvl1pPr marL="0" indent="0" algn="r" defTabSz="457200" rtl="0" eaLnBrk="1" latinLnBrk="0" hangingPunct="1">
              <a:spcBef>
                <a:spcPct val="20000"/>
              </a:spcBef>
              <a:spcAft>
                <a:spcPts val="600"/>
              </a:spcAft>
              <a:buClr>
                <a:schemeClr val="accent1"/>
              </a:buClr>
              <a:buSzPct val="115000"/>
              <a:buFont typeface="Arial"/>
              <a:buNone/>
              <a:defRPr sz="2400" kern="1200" cap="none">
                <a:solidFill>
                  <a:schemeClr val="bg1"/>
                </a:solidFill>
                <a:effectLst/>
                <a:latin typeface="+mn-lt"/>
                <a:ea typeface="+mn-ea"/>
                <a:cs typeface="+mn-cs"/>
              </a:defRPr>
            </a:lvl1pPr>
            <a:lvl2pPr marL="266700" indent="0" algn="l" defTabSz="457200" rtl="0" eaLnBrk="1" latinLnBrk="0" hangingPunct="1">
              <a:spcBef>
                <a:spcPct val="20000"/>
              </a:spcBef>
              <a:spcAft>
                <a:spcPts val="600"/>
              </a:spcAft>
              <a:buClr>
                <a:schemeClr val="accent1"/>
              </a:buClr>
              <a:buSzPct val="115000"/>
              <a:buFont typeface="Arial"/>
              <a:buNone/>
              <a:defRPr sz="2000" kern="1200" cap="none">
                <a:solidFill>
                  <a:schemeClr val="tx1">
                    <a:lumMod val="85000"/>
                    <a:lumOff val="15000"/>
                  </a:schemeClr>
                </a:solidFill>
                <a:effectLst/>
                <a:latin typeface="+mn-lt"/>
                <a:ea typeface="+mn-ea"/>
                <a:cs typeface="+mn-cs"/>
              </a:defRPr>
            </a:lvl2pPr>
            <a:lvl3pPr marL="542925"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lumMod val="85000"/>
                    <a:lumOff val="15000"/>
                  </a:schemeClr>
                </a:solidFill>
                <a:effectLst/>
                <a:latin typeface="+mn-lt"/>
                <a:ea typeface="+mn-ea"/>
                <a:cs typeface="+mn-cs"/>
              </a:defRPr>
            </a:lvl3pPr>
            <a:lvl4pPr marL="809625"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4pPr>
            <a:lvl5pPr marL="1076325"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a:t>surindar68@gmail.com</a:t>
            </a:r>
          </a:p>
        </p:txBody>
      </p:sp>
      <p:pic>
        <p:nvPicPr>
          <p:cNvPr id="3" name="Picture 2" descr="A person wearing a suit and tie looking at the camera&#10;&#10;Description automatically generated">
            <a:extLst>
              <a:ext uri="{FF2B5EF4-FFF2-40B4-BE49-F238E27FC236}">
                <a16:creationId xmlns:a16="http://schemas.microsoft.com/office/drawing/2014/main" id="{476EDFB8-EB98-4290-88C6-3C4DE8A7D29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76" b="97819" l="539" r="99354">
                        <a14:foregroundMark x1="27894" y1="56947" x2="27894" y2="56947"/>
                        <a14:foregroundMark x1="21325" y1="56502" x2="21325" y2="56502"/>
                        <a14:foregroundMark x1="24987" y1="55533" x2="24987" y2="55533"/>
                        <a14:foregroundMark x1="26117" y1="54120" x2="26117" y2="54120"/>
                        <a14:foregroundMark x1="18363" y1="56947" x2="18363" y2="56947"/>
                        <a14:foregroundMark x1="16747" y1="57754" x2="16747" y2="57754"/>
                        <a14:foregroundMark x1="14270" y1="57997" x2="14270" y2="57997"/>
                        <a14:foregroundMark x1="17178" y1="57674" x2="17178" y2="57674"/>
                        <a14:foregroundMark x1="10824" y1="59330" x2="10824" y2="59330"/>
                        <a14:foregroundMark x1="10716" y1="59330" x2="10716" y2="59330"/>
                        <a14:foregroundMark x1="13678" y1="59249" x2="13678" y2="59249"/>
                        <a14:foregroundMark x1="13409" y1="58643" x2="13409" y2="58643"/>
                        <a14:foregroundMark x1="13409" y1="58118" x2="13409" y2="58118"/>
                        <a14:foregroundMark x1="12386" y1="58279" x2="12386" y2="58279"/>
                        <a14:foregroundMark x1="12386" y1="57916" x2="12386" y2="57916"/>
                        <a14:foregroundMark x1="11632" y1="58441" x2="11632" y2="58441"/>
                        <a14:foregroundMark x1="10339" y1="58966" x2="10339" y2="58966"/>
                        <a14:foregroundMark x1="9801" y1="58966" x2="9801" y2="58966"/>
                        <a14:foregroundMark x1="8724" y1="59693" x2="8724" y2="59693"/>
                        <a14:foregroundMark x1="8724" y1="59693" x2="8724" y2="59693"/>
                        <a14:foregroundMark x1="6947" y1="60582" x2="6947" y2="60582"/>
                        <a14:foregroundMark x1="5870" y1="60137" x2="5870" y2="60137"/>
                        <a14:foregroundMark x1="2477" y1="62682" x2="2477" y2="62682"/>
                        <a14:foregroundMark x1="700" y1="67730" x2="700" y2="67730"/>
                        <a14:foregroundMark x1="49542" y1="57997" x2="49542" y2="57997"/>
                        <a14:foregroundMark x1="23533" y1="69063" x2="23533" y2="69063"/>
                        <a14:foregroundMark x1="24125" y1="63772" x2="24125" y2="63772"/>
                        <a14:foregroundMark x1="24610" y1="64015" x2="24610" y2="64015"/>
                        <a14:foregroundMark x1="27894" y1="64984" x2="27894" y2="64984"/>
                        <a14:foregroundMark x1="29187" y1="66236" x2="29187" y2="66236"/>
                        <a14:foregroundMark x1="30587" y1="69588" x2="30587" y2="69588"/>
                        <a14:foregroundMark x1="25525" y1="74717" x2="25525" y2="74717"/>
                        <a14:foregroundMark x1="24987" y1="70275" x2="26602" y2="70275"/>
                        <a14:foregroundMark x1="27302" y1="78514" x2="27571" y2="78231"/>
                        <a14:foregroundMark x1="25794" y1="86995" x2="25794" y2="86995"/>
                        <a14:foregroundMark x1="16855" y1="96325" x2="16855" y2="96325"/>
                        <a14:foregroundMark x1="52181" y1="52908" x2="52181" y2="52908"/>
                        <a14:foregroundMark x1="53689" y1="54483" x2="53689" y2="54483"/>
                        <a14:foregroundMark x1="52773" y1="52544" x2="52773" y2="52544"/>
                        <a14:foregroundMark x1="50027" y1="54645" x2="50027" y2="54645"/>
                        <a14:foregroundMark x1="56381" y1="25444" x2="56381" y2="25444"/>
                        <a14:foregroundMark x1="52989" y1="54766" x2="52989" y2="54766"/>
                        <a14:foregroundMark x1="51427" y1="55452" x2="51427" y2="55452"/>
                        <a14:foregroundMark x1="56058" y1="53514" x2="56058" y2="53514"/>
                        <a14:foregroundMark x1="57566" y1="53231" x2="57566" y2="53231"/>
                        <a14:foregroundMark x1="55466" y1="52989" x2="55466" y2="52989"/>
                        <a14:foregroundMark x1="56866" y1="53514" x2="57674" y2="53514"/>
                        <a14:foregroundMark x1="59720" y1="54847" x2="59720" y2="54847"/>
                        <a14:foregroundMark x1="61928" y1="55816" x2="61928" y2="55816"/>
                        <a14:foregroundMark x1="60043" y1="54321" x2="60043" y2="54321"/>
                        <a14:foregroundMark x1="58858" y1="53514" x2="58858" y2="53514"/>
                        <a14:foregroundMark x1="63220" y1="55614" x2="63220" y2="55614"/>
                        <a14:foregroundMark x1="65590" y1="56785" x2="65590" y2="56785"/>
                        <a14:foregroundMark x1="67367" y1="56785" x2="67367" y2="56785"/>
                        <a14:foregroundMark x1="63005" y1="56422" x2="63005" y2="56422"/>
                        <a14:foregroundMark x1="53204" y1="57027" x2="53204" y2="57027"/>
                        <a14:foregroundMark x1="54873" y1="56139" x2="54873" y2="56139"/>
                        <a14:foregroundMark x1="60151" y1="57553" x2="60151" y2="57553"/>
                        <a14:foregroundMark x1="64997" y1="56947" x2="64997" y2="56947"/>
                        <a14:foregroundMark x1="66290" y1="56502" x2="66290" y2="56502"/>
                        <a14:foregroundMark x1="59451" y1="63651" x2="59451" y2="63651"/>
                        <a14:foregroundMark x1="53312" y1="59976" x2="53312" y2="59976"/>
                        <a14:foregroundMark x1="50727" y1="59693" x2="50727" y2="59693"/>
                        <a14:foregroundMark x1="71729" y1="57835" x2="71729" y2="57835"/>
                        <a14:foregroundMark x1="68875" y1="57472" x2="68875" y2="57472"/>
                        <a14:foregroundMark x1="67690" y1="56785" x2="67690" y2="56785"/>
                        <a14:foregroundMark x1="65105" y1="58441" x2="65105" y2="58441"/>
                        <a14:foregroundMark x1="64297" y1="59612" x2="64297" y2="59612"/>
                        <a14:foregroundMark x1="64297" y1="59976" x2="64297" y2="59976"/>
                        <a14:foregroundMark x1="65697" y1="62076" x2="65697" y2="62076"/>
                        <a14:foregroundMark x1="65697" y1="62076" x2="65697" y2="62076"/>
                        <a14:foregroundMark x1="68875" y1="64015" x2="68875" y2="64015"/>
                        <a14:foregroundMark x1="79698" y1="60582" x2="79698" y2="60582"/>
                        <a14:foregroundMark x1="80291" y1="59976" x2="80291" y2="59976"/>
                        <a14:foregroundMark x1="80775" y1="59330" x2="80775" y2="59330"/>
                        <a14:foregroundMark x1="81852" y1="60057" x2="81852" y2="60057"/>
                        <a14:foregroundMark x1="82391" y1="60218" x2="82391" y2="60218"/>
                        <a14:foregroundMark x1="83360" y1="66478" x2="83360" y2="66478"/>
                        <a14:foregroundMark x1="72052" y1="67649" x2="72052" y2="67649"/>
                        <a14:foregroundMark x1="65913" y1="67973" x2="65913" y2="67973"/>
                        <a14:foregroundMark x1="60635" y1="67973" x2="60635" y2="67973"/>
                        <a14:foregroundMark x1="51804" y1="66559" x2="51804" y2="66559"/>
                        <a14:foregroundMark x1="53904" y1="61712" x2="53904" y2="61712"/>
                        <a14:foregroundMark x1="54981" y1="60743" x2="54981" y2="60743"/>
                        <a14:foregroundMark x1="56489" y1="63045" x2="56489" y2="63045"/>
                        <a14:foregroundMark x1="54389" y1="64095" x2="54389" y2="64095"/>
                        <a14:foregroundMark x1="48627" y1="61793" x2="48627" y2="61793"/>
                        <a14:foregroundMark x1="46042" y1="60218" x2="46042" y2="60218"/>
                        <a14:foregroundMark x1="43565" y1="63934" x2="43565" y2="63934"/>
                        <a14:foregroundMark x1="41896" y1="67730" x2="41896" y2="67730"/>
                        <a14:foregroundMark x1="41896" y1="67730" x2="42272" y2="67730"/>
                        <a14:foregroundMark x1="48627" y1="65953" x2="48627" y2="65953"/>
                        <a14:foregroundMark x1="45450" y1="65267" x2="45450" y2="65267"/>
                        <a14:foregroundMark x1="43673" y1="64984" x2="59505" y2="80170"/>
                        <a14:foregroundMark x1="59505" y1="80170" x2="63005" y2="86187"/>
                        <a14:foregroundMark x1="39095" y1="73829" x2="66613" y2="93053"/>
                        <a14:foregroundMark x1="66613" y1="93053" x2="78298" y2="91438"/>
                        <a14:foregroundMark x1="78298" y1="91438" x2="82822" y2="83724"/>
                        <a14:foregroundMark x1="82822" y1="83724" x2="81260" y2="71163"/>
                        <a14:foregroundMark x1="37426" y1="79564" x2="44750" y2="83885"/>
                        <a14:foregroundMark x1="44750" y1="83885" x2="49812" y2="89943"/>
                        <a14:foregroundMark x1="49812" y1="89943" x2="61820" y2="93498"/>
                        <a14:foregroundMark x1="61820" y1="93498" x2="82014" y2="94952"/>
                        <a14:foregroundMark x1="82014" y1="94952" x2="90522" y2="91034"/>
                        <a14:foregroundMark x1="92407" y1="84168" x2="92407" y2="84168"/>
                        <a14:foregroundMark x1="94292" y1="82633" x2="94292" y2="82633"/>
                        <a14:foregroundMark x1="26602" y1="58118" x2="26602" y2="58118"/>
                        <a14:foregroundMark x1="22617" y1="58118" x2="22617" y2="58118"/>
                        <a14:foregroundMark x1="24394" y1="58562" x2="24394" y2="58562"/>
                        <a14:foregroundMark x1="26602" y1="57997" x2="26602" y2="57997"/>
                        <a14:foregroundMark x1="24717" y1="57149" x2="24717" y2="57149"/>
                        <a14:foregroundMark x1="26279" y1="56341" x2="26279" y2="56341"/>
                        <a14:foregroundMark x1="93107" y1="90872" x2="93107" y2="90872"/>
                        <a14:foregroundMark x1="99354" y1="91559" x2="99354" y2="91559"/>
                        <a14:foregroundMark x1="98654" y1="90509" x2="98654" y2="90509"/>
                        <a14:foregroundMark x1="78406" y1="97819" x2="78406" y2="97819"/>
                        <a14:backgroundMark x1="15186" y1="4927" x2="15186" y2="4927"/>
                        <a14:backgroundMark x1="4362" y1="11914" x2="4362" y2="11914"/>
                        <a14:backgroundMark x1="2585" y1="14903" x2="2585" y2="15267"/>
                        <a14:backgroundMark x1="1992" y1="19588" x2="1992" y2="19588"/>
                        <a14:backgroundMark x1="2100" y1="13328" x2="2100" y2="13328"/>
                        <a14:backgroundMark x1="700" y1="23223" x2="700" y2="23223"/>
                        <a14:backgroundMark x1="1185" y1="26737" x2="1185" y2="26737"/>
                        <a14:backgroundMark x1="6462" y1="27544" x2="6462" y2="27544"/>
                        <a14:backgroundMark x1="13301" y1="34451" x2="13301" y2="34451"/>
                        <a14:backgroundMark x1="23533" y1="50323" x2="23533" y2="50323"/>
                        <a14:backgroundMark x1="29187" y1="11914" x2="29187" y2="11914"/>
                        <a14:backgroundMark x1="17663" y1="22173" x2="17663" y2="22173"/>
                        <a14:backgroundMark x1="23533" y1="24919" x2="23533" y2="24919"/>
                        <a14:backgroundMark x1="11309" y1="24798" x2="11309" y2="24798"/>
                        <a14:backgroundMark x1="13516" y1="27302" x2="13516" y2="27302"/>
                        <a14:backgroundMark x1="13409" y1="28069" x2="13409" y2="28069"/>
                        <a14:backgroundMark x1="13893" y1="23829" x2="13893" y2="23829"/>
                        <a14:backgroundMark x1="14593" y1="23223" x2="14593" y2="23223"/>
                        <a14:backgroundMark x1="14863" y1="20759" x2="14863" y2="20759"/>
                        <a14:backgroundMark x1="14863" y1="18376" x2="14863" y2="18376"/>
                        <a14:backgroundMark x1="14701" y1="15468" x2="14701" y2="15468"/>
                        <a14:backgroundMark x1="4254" y1="29927" x2="4254" y2="29927"/>
                        <a14:backgroundMark x1="53473" y1="11672" x2="53473" y2="11672"/>
                        <a14:backgroundMark x1="47334" y1="10258" x2="47334" y2="10258"/>
                        <a14:backgroundMark x1="61928" y1="19871" x2="61928" y2="19871"/>
                        <a14:backgroundMark x1="59828" y1="20477" x2="59828" y2="20477"/>
                        <a14:backgroundMark x1="61120" y1="22536" x2="61120" y2="22536"/>
                        <a14:backgroundMark x1="62036" y1="48910" x2="62036" y2="48910"/>
                      </a14:backgroundRemoval>
                    </a14:imgEffect>
                  </a14:imgLayer>
                </a14:imgProps>
              </a:ext>
              <a:ext uri="{28A0092B-C50C-407E-A947-70E740481C1C}">
                <a14:useLocalDpi xmlns:a14="http://schemas.microsoft.com/office/drawing/2010/main" val="0"/>
              </a:ext>
            </a:extLst>
          </a:blip>
          <a:stretch>
            <a:fillRect/>
          </a:stretch>
        </p:blipFill>
        <p:spPr>
          <a:xfrm flipH="1">
            <a:off x="10139279" y="3535"/>
            <a:ext cx="1430924" cy="1907899"/>
          </a:xfrm>
          <a:prstGeom prst="rect">
            <a:avLst/>
          </a:prstGeom>
        </p:spPr>
      </p:pic>
      <p:pic>
        <p:nvPicPr>
          <p:cNvPr id="8" name="Picture 7" descr="A close up of a person&#10;&#10;Description automatically generated">
            <a:extLst>
              <a:ext uri="{FF2B5EF4-FFF2-40B4-BE49-F238E27FC236}">
                <a16:creationId xmlns:a16="http://schemas.microsoft.com/office/drawing/2014/main" id="{F4EC911D-718F-4727-B479-66BEAD956F4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9167" l="3356" r="93866">
                        <a14:foregroundMark x1="41667" y1="63981" x2="41667" y2="63981"/>
                        <a14:foregroundMark x1="44444" y1="66389" x2="44444" y2="66389"/>
                        <a14:foregroundMark x1="46412" y1="68056" x2="46412" y2="68056"/>
                        <a14:foregroundMark x1="46991" y1="69630" x2="46991" y2="69630"/>
                        <a14:foregroundMark x1="46296" y1="69815" x2="46296" y2="69815"/>
                        <a14:foregroundMark x1="41088" y1="70833" x2="41088" y2="70833"/>
                        <a14:foregroundMark x1="38889" y1="74167" x2="38889" y2="74167"/>
                        <a14:foregroundMark x1="38426" y1="78148" x2="38426" y2="78148"/>
                        <a14:foregroundMark x1="45602" y1="77130" x2="45602" y2="77130"/>
                        <a14:foregroundMark x1="48727" y1="92870" x2="48727" y2="92870"/>
                        <a14:foregroundMark x1="70139" y1="65926" x2="70139" y2="65926"/>
                        <a14:foregroundMark x1="75810" y1="66574" x2="75810" y2="66574"/>
                        <a14:foregroundMark x1="81481" y1="69074" x2="81481" y2="69074"/>
                        <a14:foregroundMark x1="80440" y1="67500" x2="80440" y2="67500"/>
                        <a14:foregroundMark x1="82292" y1="68889" x2="82292" y2="68889"/>
                        <a14:foregroundMark x1="65856" y1="73333" x2="65856" y2="73333"/>
                        <a14:foregroundMark x1="63889" y1="77963" x2="63889" y2="77963"/>
                        <a14:foregroundMark x1="63889" y1="82037" x2="63889" y2="82037"/>
                        <a14:foregroundMark x1="79282" y1="83611" x2="79282" y2="83611"/>
                        <a14:foregroundMark x1="88542" y1="84630" x2="88542" y2="84630"/>
                        <a14:foregroundMark x1="93981" y1="86574" x2="93981" y2="86574"/>
                        <a14:foregroundMark x1="66435" y1="90370" x2="66435" y2="90370"/>
                        <a14:foregroundMark x1="34375" y1="88333" x2="34375" y2="88333"/>
                        <a14:foregroundMark x1="35185" y1="73981" x2="35185" y2="73981"/>
                        <a14:foregroundMark x1="25694" y1="72315" x2="25694" y2="72315"/>
                        <a14:foregroundMark x1="18171" y1="69722" x2="17708" y2="69815"/>
                        <a14:foregroundMark x1="13542" y1="70093" x2="13542" y2="70093"/>
                        <a14:foregroundMark x1="9144" y1="81759" x2="9144" y2="81759"/>
                        <a14:foregroundMark x1="8681" y1="83241" x2="8681" y2="83241"/>
                        <a14:foregroundMark x1="60417" y1="77407" x2="60417" y2="77407"/>
                        <a14:foregroundMark x1="59259" y1="74815" x2="59259" y2="74815"/>
                        <a14:foregroundMark x1="53704" y1="69259" x2="53704" y2="69259"/>
                        <a14:foregroundMark x1="53472" y1="68981" x2="52083" y2="69352"/>
                        <a14:foregroundMark x1="48264" y1="77130" x2="48264" y2="77130"/>
                        <a14:foregroundMark x1="46181" y1="74815" x2="51968" y2="99167"/>
                        <a14:foregroundMark x1="3356" y1="96389" x2="3356" y2="96389"/>
                        <a14:backgroundMark x1="1027" y1="96389" x2="463" y2="98333"/>
                        <a14:backgroundMark x1="2315" y1="91944" x2="1027" y2="96389"/>
                      </a14:backgroundRemoval>
                    </a14:imgEffect>
                  </a14:imgLayer>
                </a14:imgProps>
              </a:ext>
              <a:ext uri="{28A0092B-C50C-407E-A947-70E740481C1C}">
                <a14:useLocalDpi xmlns:a14="http://schemas.microsoft.com/office/drawing/2010/main" val="0"/>
              </a:ext>
            </a:extLst>
          </a:blip>
          <a:stretch>
            <a:fillRect/>
          </a:stretch>
        </p:blipFill>
        <p:spPr>
          <a:xfrm>
            <a:off x="156944" y="3268469"/>
            <a:ext cx="1747721" cy="2184651"/>
          </a:xfrm>
          <a:prstGeom prst="rect">
            <a:avLst/>
          </a:prstGeom>
        </p:spPr>
      </p:pic>
      <p:pic>
        <p:nvPicPr>
          <p:cNvPr id="10" name="Picture 9" descr="A person posing for the camera&#10;&#10;Description automatically generated">
            <a:extLst>
              <a:ext uri="{FF2B5EF4-FFF2-40B4-BE49-F238E27FC236}">
                <a16:creationId xmlns:a16="http://schemas.microsoft.com/office/drawing/2014/main" id="{03096D61-A7FB-45B3-93F7-47EF3F50D6D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7075" b="96226" l="9942" r="95906">
                        <a14:foregroundMark x1="31579" y1="67925" x2="29825" y2="91509"/>
                        <a14:foregroundMark x1="29825" y1="91509" x2="63158" y2="94811"/>
                        <a14:foregroundMark x1="63158" y1="94811" x2="75439" y2="72170"/>
                        <a14:foregroundMark x1="75439" y1="72170" x2="74854" y2="53774"/>
                        <a14:foregroundMark x1="84211" y1="53302" x2="97076" y2="73113"/>
                        <a14:foregroundMark x1="97076" y1="73113" x2="91228" y2="94340"/>
                        <a14:foregroundMark x1="91228" y1="94340" x2="75439" y2="96226"/>
                        <a14:foregroundMark x1="54971" y1="7547" x2="65497" y2="7547"/>
                        <a14:foregroundMark x1="93567" y1="72170" x2="95906" y2="96226"/>
                      </a14:backgroundRemoval>
                    </a14:imgEffect>
                  </a14:imgLayer>
                </a14:imgProps>
              </a:ext>
              <a:ext uri="{28A0092B-C50C-407E-A947-70E740481C1C}">
                <a14:useLocalDpi xmlns:a14="http://schemas.microsoft.com/office/drawing/2010/main" val="0"/>
              </a:ext>
            </a:extLst>
          </a:blip>
          <a:stretch>
            <a:fillRect/>
          </a:stretch>
        </p:blipFill>
        <p:spPr>
          <a:xfrm>
            <a:off x="9923695" y="3284757"/>
            <a:ext cx="1747721" cy="2166765"/>
          </a:xfrm>
          <a:prstGeom prst="rect">
            <a:avLst/>
          </a:prstGeom>
        </p:spPr>
      </p:pic>
      <p:pic>
        <p:nvPicPr>
          <p:cNvPr id="23" name="Picture 22" descr="A person standing in a room&#10;&#10;Description automatically generated">
            <a:extLst>
              <a:ext uri="{FF2B5EF4-FFF2-40B4-BE49-F238E27FC236}">
                <a16:creationId xmlns:a16="http://schemas.microsoft.com/office/drawing/2014/main" id="{96DBC54C-4959-4EDA-BA52-1C8B50E45168}"/>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25538" b="44355" l="69657" r="84577">
                        <a14:foregroundMark x1="75000" y1="36962" x2="75000" y2="36962"/>
                        <a14:foregroundMark x1="77319" y1="36962" x2="77319" y2="36962"/>
                        <a14:foregroundMark x1="78024" y1="36022" x2="78024" y2="36022"/>
                        <a14:foregroundMark x1="78629" y1="36156" x2="78629" y2="36156"/>
                        <a14:foregroundMark x1="79133" y1="36828" x2="79435" y2="36962"/>
                        <a14:foregroundMark x1="80040" y1="37231" x2="80040" y2="37231"/>
                        <a14:foregroundMark x1="80645" y1="37366" x2="83367" y2="38575"/>
                        <a14:foregroundMark x1="83367" y1="38575" x2="83266" y2="42876"/>
                        <a14:foregroundMark x1="76613" y1="37769" x2="75907" y2="42339"/>
                        <a14:foregroundMark x1="75202" y1="37769" x2="74395" y2="43548"/>
                        <a14:foregroundMark x1="74597" y1="27957" x2="76411" y2="34812"/>
                        <a14:foregroundMark x1="76411" y1="34812" x2="76411" y2="34946"/>
                        <a14:foregroundMark x1="74798" y1="36694" x2="74798" y2="36694"/>
                        <a14:foregroundMark x1="73992" y1="37769" x2="73992" y2="37769"/>
                        <a14:foregroundMark x1="73690" y1="38172" x2="70968" y2="39382"/>
                        <a14:foregroundMark x1="70968" y1="39382" x2="69657" y2="42742"/>
                        <a14:foregroundMark x1="69657" y1="42742" x2="78931" y2="44355"/>
                        <a14:foregroundMark x1="79738" y1="44086" x2="83972" y2="43683"/>
                        <a14:foregroundMark x1="74194" y1="44355" x2="76411" y2="44220"/>
                      </a14:backgroundRemoval>
                    </a14:imgEffect>
                  </a14:imgLayer>
                </a14:imgProps>
              </a:ext>
              <a:ext uri="{28A0092B-C50C-407E-A947-70E740481C1C}">
                <a14:useLocalDpi xmlns:a14="http://schemas.microsoft.com/office/drawing/2010/main" val="0"/>
              </a:ext>
            </a:extLst>
          </a:blip>
          <a:srcRect l="68172" t="23665" r="13356" b="55572"/>
          <a:stretch/>
        </p:blipFill>
        <p:spPr>
          <a:xfrm>
            <a:off x="500686" y="-28476"/>
            <a:ext cx="2244438" cy="1892082"/>
          </a:xfrm>
          <a:prstGeom prst="rect">
            <a:avLst/>
          </a:prstGeom>
        </p:spPr>
      </p:pic>
    </p:spTree>
    <p:extLst>
      <p:ext uri="{BB962C8B-B14F-4D97-AF65-F5344CB8AC3E}">
        <p14:creationId xmlns:p14="http://schemas.microsoft.com/office/powerpoint/2010/main" val="4153678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79"/>
          <p:cNvSpPr txBox="1"/>
          <p:nvPr/>
        </p:nvSpPr>
        <p:spPr>
          <a:xfrm>
            <a:off x="6145600" y="2599481"/>
            <a:ext cx="5136031" cy="2862322"/>
          </a:xfrm>
          <a:prstGeom prst="rect">
            <a:avLst/>
          </a:prstGeom>
          <a:noFill/>
        </p:spPr>
        <p:txBody>
          <a:bodyPr wrap="square" rtlCol="0">
            <a:spAutoFit/>
          </a:bodyPr>
          <a:lstStyle/>
          <a:p>
            <a:r>
              <a:rPr lang="en-GB" sz="2000" b="1" dirty="0">
                <a:ea typeface="Georgia" charset="0"/>
                <a:cs typeface="Georgia" charset="0"/>
              </a:rPr>
              <a:t>Called to the bar in 1998. </a:t>
            </a:r>
          </a:p>
          <a:p>
            <a:r>
              <a:rPr lang="en-GB" sz="2000" b="1" dirty="0">
                <a:ea typeface="Georgia" charset="0"/>
                <a:cs typeface="Georgia" charset="0"/>
              </a:rPr>
              <a:t>Vice President of the Malaysian Bar</a:t>
            </a:r>
          </a:p>
          <a:p>
            <a:r>
              <a:rPr lang="en-GB" sz="2000" b="1" dirty="0">
                <a:ea typeface="Georgia" charset="0"/>
                <a:cs typeface="Georgia" charset="0"/>
              </a:rPr>
              <a:t>Perak Bar Representative </a:t>
            </a:r>
          </a:p>
          <a:p>
            <a:endParaRPr lang="en-GB" sz="2000" b="1" dirty="0">
              <a:ea typeface="Georgia" charset="0"/>
              <a:cs typeface="Georgia" charset="0"/>
            </a:endParaRPr>
          </a:p>
          <a:p>
            <a:endParaRPr lang="en-GB" sz="2000" b="1" dirty="0">
              <a:ea typeface="Georgia" charset="0"/>
              <a:cs typeface="Georgia" charset="0"/>
            </a:endParaRPr>
          </a:p>
          <a:p>
            <a:r>
              <a:rPr lang="en-GB" sz="2000" b="1" dirty="0">
                <a:ea typeface="Georgia" charset="0"/>
                <a:cs typeface="Georgia" charset="0"/>
              </a:rPr>
              <a:t>Area of practice Mostly civil litigation. </a:t>
            </a:r>
          </a:p>
          <a:p>
            <a:endParaRPr lang="en-GB" sz="2000" b="1" dirty="0">
              <a:ea typeface="Georgia" charset="0"/>
              <a:cs typeface="Georgia" charset="0"/>
            </a:endParaRPr>
          </a:p>
          <a:p>
            <a:r>
              <a:rPr lang="en-GB" sz="2000" b="1" dirty="0">
                <a:ea typeface="Georgia" charset="0"/>
                <a:cs typeface="Georgia" charset="0"/>
              </a:rPr>
              <a:t>Has done various contentious probate proceedings in apex courts.</a:t>
            </a:r>
            <a:r>
              <a:rPr lang="en-US" sz="2000" b="1" dirty="0">
                <a:ea typeface="Georgia" charset="0"/>
                <a:cs typeface="Georgia" charset="0"/>
              </a:rPr>
              <a:t>. </a:t>
            </a:r>
          </a:p>
        </p:txBody>
      </p:sp>
      <p:sp>
        <p:nvSpPr>
          <p:cNvPr id="69" name="Rectangle 68">
            <a:extLst>
              <a:ext uri="{C183D7F6-B498-43B3-948B-1728B52AA6E4}">
                <adec:decorative xmlns:adec="http://schemas.microsoft.com/office/drawing/2017/decorative" val="1"/>
              </a:ext>
            </a:extLst>
          </p:cNvPr>
          <p:cNvSpPr/>
          <p:nvPr/>
        </p:nvSpPr>
        <p:spPr>
          <a:xfrm>
            <a:off x="1587" y="5638800"/>
            <a:ext cx="12188826" cy="838200"/>
          </a:xfrm>
          <a:prstGeom prst="rect">
            <a:avLst/>
          </a:prstGeom>
          <a:solidFill>
            <a:srgbClr val="8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C183D7F6-B498-43B3-948B-1728B52AA6E4}">
                <adec:decorative xmlns:adec="http://schemas.microsoft.com/office/drawing/2017/decorative" val="1"/>
              </a:ext>
            </a:extLst>
          </p:cNvPr>
          <p:cNvCxnSpPr>
            <a:cxnSpLocks/>
          </p:cNvCxnSpPr>
          <p:nvPr/>
        </p:nvCxnSpPr>
        <p:spPr>
          <a:xfrm>
            <a:off x="5914835" y="2646310"/>
            <a:ext cx="0" cy="2870368"/>
          </a:xfrm>
          <a:prstGeom prst="line">
            <a:avLst/>
          </a:prstGeom>
          <a:ln w="25400">
            <a:solidFill>
              <a:srgbClr val="8B0000"/>
            </a:solidFill>
          </a:ln>
        </p:spPr>
        <p:style>
          <a:lnRef idx="1">
            <a:schemeClr val="accent1"/>
          </a:lnRef>
          <a:fillRef idx="0">
            <a:schemeClr val="accent1"/>
          </a:fillRef>
          <a:effectRef idx="0">
            <a:schemeClr val="accent1"/>
          </a:effectRef>
          <a:fontRef idx="minor">
            <a:schemeClr val="tx1"/>
          </a:fontRef>
        </p:style>
      </p:cxnSp>
      <p:sp>
        <p:nvSpPr>
          <p:cNvPr id="2" name="Sample 5" hidden="1"/>
          <p:cNvSpPr>
            <a:spLocks noGrp="1"/>
          </p:cNvSpPr>
          <p:nvPr>
            <p:ph type="title"/>
          </p:nvPr>
        </p:nvSpPr>
        <p:spPr/>
        <p:txBody>
          <a:bodyPr/>
          <a:lstStyle/>
          <a:p>
            <a:r>
              <a:rPr lang="en-US" dirty="0"/>
              <a:t>Sample 5</a:t>
            </a:r>
          </a:p>
        </p:txBody>
      </p:sp>
      <p:pic>
        <p:nvPicPr>
          <p:cNvPr id="13" name="Picture 12" descr="A person wearing a suit and tie standing in a room&#10;&#10;Description automatically generated">
            <a:extLst>
              <a:ext uri="{FF2B5EF4-FFF2-40B4-BE49-F238E27FC236}">
                <a16:creationId xmlns:a16="http://schemas.microsoft.com/office/drawing/2014/main" id="{DD264741-9C0C-47F6-BF4F-99318479E602}"/>
              </a:ext>
            </a:extLst>
          </p:cNvPr>
          <p:cNvPicPr>
            <a:picLocks noChangeAspect="1"/>
          </p:cNvPicPr>
          <p:nvPr/>
        </p:nvPicPr>
        <p:blipFill rotWithShape="1">
          <a:blip r:embed="rId3">
            <a:extLst>
              <a:ext uri="{28A0092B-C50C-407E-A947-70E740481C1C}">
                <a14:useLocalDpi xmlns:a14="http://schemas.microsoft.com/office/drawing/2010/main" val="0"/>
              </a:ext>
            </a:extLst>
          </a:blip>
          <a:srcRect l="23044" t="17561" r="48357" b="43515"/>
          <a:stretch/>
        </p:blipFill>
        <p:spPr>
          <a:xfrm>
            <a:off x="1944940" y="772332"/>
            <a:ext cx="3135709" cy="5690236"/>
          </a:xfrm>
          <a:prstGeom prst="rect">
            <a:avLst/>
          </a:prstGeom>
        </p:spPr>
      </p:pic>
      <p:sp>
        <p:nvSpPr>
          <p:cNvPr id="34" name="TextBox 33"/>
          <p:cNvSpPr txBox="1"/>
          <p:nvPr/>
        </p:nvSpPr>
        <p:spPr>
          <a:xfrm>
            <a:off x="7327310" y="5583925"/>
            <a:ext cx="5345607" cy="823302"/>
          </a:xfrm>
          <a:prstGeom prst="rect">
            <a:avLst/>
          </a:prstGeom>
          <a:noFill/>
        </p:spPr>
        <p:txBody>
          <a:bodyPr wrap="square" rtlCol="0">
            <a:spAutoFit/>
          </a:bodyPr>
          <a:lstStyle/>
          <a:p>
            <a:r>
              <a:rPr lang="en-US" sz="4750" dirty="0" err="1">
                <a:solidFill>
                  <a:srgbClr val="FFFF00"/>
                </a:solidFill>
                <a:latin typeface="Georgia" charset="0"/>
                <a:ea typeface="Georgia" charset="0"/>
                <a:cs typeface="Georgia" charset="0"/>
              </a:rPr>
              <a:t>Surindar</a:t>
            </a:r>
            <a:r>
              <a:rPr lang="en-US" sz="4750" dirty="0">
                <a:solidFill>
                  <a:srgbClr val="FFFF00"/>
                </a:solidFill>
                <a:latin typeface="Georgia" charset="0"/>
                <a:ea typeface="Georgia" charset="0"/>
                <a:cs typeface="Georgia" charset="0"/>
              </a:rPr>
              <a:t> Singh </a:t>
            </a:r>
          </a:p>
        </p:txBody>
      </p:sp>
    </p:spTree>
    <p:extLst>
      <p:ext uri="{BB962C8B-B14F-4D97-AF65-F5344CB8AC3E}">
        <p14:creationId xmlns:p14="http://schemas.microsoft.com/office/powerpoint/2010/main" val="43692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0-#ppt_w/2"/>
                                          </p:val>
                                        </p:tav>
                                        <p:tav tm="100000">
                                          <p:val>
                                            <p:strVal val="#ppt_x"/>
                                          </p:val>
                                        </p:tav>
                                      </p:tavLst>
                                    </p:anim>
                                    <p:anim calcmode="lin" valueType="num">
                                      <p:cBhvr additive="base">
                                        <p:cTn id="8" dur="10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1+#ppt_w/2"/>
                                          </p:val>
                                        </p:tav>
                                        <p:tav tm="100000">
                                          <p:val>
                                            <p:strVal val="#ppt_x"/>
                                          </p:val>
                                        </p:tav>
                                      </p:tavLst>
                                    </p:anim>
                                    <p:anim calcmode="lin" valueType="num">
                                      <p:cBhvr additive="base">
                                        <p:cTn id="16" dur="10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lack and white background ocean image."/>
          <p:cNvPicPr>
            <a:picLocks noChangeAspect="1"/>
          </p:cNvPicPr>
          <p:nvPr/>
        </p:nvPicPr>
        <p:blipFill rotWithShape="1">
          <a:blip r:embed="rId3">
            <a:alphaModFix amt="35000"/>
            <a:extLst>
              <a:ext uri="{BEBA8EAE-BF5A-486C-A8C5-ECC9F3942E4B}">
                <a14:imgProps xmlns:a14="http://schemas.microsoft.com/office/drawing/2010/main">
                  <a14:imgLayer r:embed="rId4">
                    <a14:imgEffect>
                      <a14:sharpenSoften amount="-590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b="-26"/>
          <a:stretch/>
        </p:blipFill>
        <p:spPr>
          <a:xfrm>
            <a:off x="1589" y="-460228"/>
            <a:ext cx="12188825" cy="6858000"/>
          </a:xfrm>
          <a:prstGeom prst="rect">
            <a:avLst/>
          </a:prstGeom>
        </p:spPr>
      </p:pic>
      <p:sp>
        <p:nvSpPr>
          <p:cNvPr id="33" name="Rectangle 32">
            <a:extLst>
              <a:ext uri="{C183D7F6-B498-43B3-948B-1728B52AA6E4}">
                <adec:decorative xmlns:adec="http://schemas.microsoft.com/office/drawing/2017/decorative" val="1"/>
              </a:ext>
            </a:extLst>
          </p:cNvPr>
          <p:cNvSpPr/>
          <p:nvPr/>
        </p:nvSpPr>
        <p:spPr>
          <a:xfrm>
            <a:off x="7424706" y="1524000"/>
            <a:ext cx="3810000" cy="3810000"/>
          </a:xfrm>
          <a:prstGeom prst="rect">
            <a:avLst/>
          </a:prstGeom>
          <a:noFill/>
          <a:ln w="85725">
            <a:solidFill>
              <a:srgbClr val="FF73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916866" y="3636422"/>
            <a:ext cx="7620000" cy="830997"/>
          </a:xfrm>
          <a:prstGeom prst="rect">
            <a:avLst/>
          </a:prstGeom>
          <a:noFill/>
        </p:spPr>
        <p:txBody>
          <a:bodyPr wrap="square" rtlCol="0">
            <a:spAutoFit/>
          </a:bodyPr>
          <a:lstStyle/>
          <a:p>
            <a:r>
              <a:rPr lang="en-US" sz="4800" b="1" dirty="0">
                <a:solidFill>
                  <a:srgbClr val="7030A0"/>
                </a:solidFill>
                <a:effectLst>
                  <a:outerShdw blurRad="38100" dist="38100" dir="2700000" algn="tl">
                    <a:srgbClr val="000000">
                      <a:alpha val="43137"/>
                    </a:srgbClr>
                  </a:outerShdw>
                </a:effectLst>
                <a:latin typeface="+mj-lt"/>
                <a:ea typeface="Impact" charset="0"/>
                <a:cs typeface="Impact" charset="0"/>
              </a:rPr>
              <a:t>Babu Raj Raja Gopal</a:t>
            </a:r>
          </a:p>
        </p:txBody>
      </p:sp>
      <p:sp>
        <p:nvSpPr>
          <p:cNvPr id="35" name="TextBox 34"/>
          <p:cNvSpPr txBox="1"/>
          <p:nvPr/>
        </p:nvSpPr>
        <p:spPr>
          <a:xfrm>
            <a:off x="1074766" y="4549170"/>
            <a:ext cx="5638800" cy="1569660"/>
          </a:xfrm>
          <a:prstGeom prst="rect">
            <a:avLst/>
          </a:prstGeom>
          <a:noFill/>
        </p:spPr>
        <p:txBody>
          <a:bodyPr wrap="square" rtlCol="0">
            <a:spAutoFit/>
          </a:bodyPr>
          <a:lstStyle/>
          <a:p>
            <a:r>
              <a:rPr lang="en-GB" sz="1600" b="1" dirty="0">
                <a:ea typeface="Georgia" charset="0"/>
                <a:cs typeface="Georgia" charset="0"/>
              </a:rPr>
              <a:t>Called to the bar in 2000. </a:t>
            </a:r>
          </a:p>
          <a:p>
            <a:r>
              <a:rPr lang="en-GB" sz="1600" b="1" dirty="0">
                <a:ea typeface="Georgia" charset="0"/>
                <a:cs typeface="Georgia" charset="0"/>
              </a:rPr>
              <a:t>Chairman of Perak Bar</a:t>
            </a:r>
          </a:p>
          <a:p>
            <a:r>
              <a:rPr lang="en-GB" sz="1600" b="1" dirty="0">
                <a:ea typeface="Georgia" charset="0"/>
                <a:cs typeface="Georgia" charset="0"/>
              </a:rPr>
              <a:t>President of Homebuyers Tribunal. </a:t>
            </a:r>
          </a:p>
          <a:p>
            <a:endParaRPr lang="en-GB" sz="1600" b="1" dirty="0">
              <a:ea typeface="Georgia" charset="0"/>
              <a:cs typeface="Georgia" charset="0"/>
            </a:endParaRPr>
          </a:p>
          <a:p>
            <a:r>
              <a:rPr lang="en-GB" sz="1600" b="1" dirty="0">
                <a:ea typeface="Georgia" charset="0"/>
                <a:cs typeface="Georgia" charset="0"/>
              </a:rPr>
              <a:t>Area of practice : civil litigation &amp; Corporate Matters.  </a:t>
            </a:r>
          </a:p>
          <a:p>
            <a:endParaRPr lang="en-GB" sz="1600" b="1" dirty="0">
              <a:ea typeface="Georgia" charset="0"/>
              <a:cs typeface="Georgia" charset="0"/>
            </a:endParaRPr>
          </a:p>
        </p:txBody>
      </p:sp>
      <p:sp>
        <p:nvSpPr>
          <p:cNvPr id="2" name="Sample 1" hidden="1"/>
          <p:cNvSpPr>
            <a:spLocks noGrp="1"/>
          </p:cNvSpPr>
          <p:nvPr>
            <p:ph type="title"/>
          </p:nvPr>
        </p:nvSpPr>
        <p:spPr/>
        <p:txBody>
          <a:bodyPr/>
          <a:lstStyle/>
          <a:p>
            <a:r>
              <a:rPr lang="en-US" dirty="0"/>
              <a:t>Sample 1</a:t>
            </a:r>
          </a:p>
        </p:txBody>
      </p:sp>
      <p:pic>
        <p:nvPicPr>
          <p:cNvPr id="4" name="Picture 3" descr="A person wearing a suit and tie smiling at the camera&#10;&#10;Description automatically generated">
            <a:extLst>
              <a:ext uri="{FF2B5EF4-FFF2-40B4-BE49-F238E27FC236}">
                <a16:creationId xmlns:a16="http://schemas.microsoft.com/office/drawing/2014/main" id="{83C5152C-45D1-4AB5-B87E-748E40032F2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815" b="99537" l="5149" r="96911">
                        <a14:foregroundMark x1="19108" y1="53519" x2="19108" y2="53519"/>
                        <a14:foregroundMark x1="22654" y1="49444" x2="22654" y2="49444"/>
                        <a14:foregroundMark x1="14416" y1="52593" x2="14416" y2="52593"/>
                        <a14:foregroundMark x1="14073" y1="67037" x2="14073" y2="67037"/>
                        <a14:foregroundMark x1="12357" y1="69722" x2="12357" y2="69722"/>
                        <a14:foregroundMark x1="12700" y1="77963" x2="12700" y2="77963"/>
                        <a14:foregroundMark x1="5149" y1="75741" x2="5149" y2="75741"/>
                        <a14:foregroundMark x1="25629" y1="61481" x2="25629" y2="61481"/>
                        <a14:foregroundMark x1="38101" y1="47315" x2="38101" y2="47315"/>
                        <a14:foregroundMark x1="46796" y1="51204" x2="46796" y2="51204"/>
                        <a14:foregroundMark x1="44508" y1="46111" x2="44508" y2="46111"/>
                        <a14:foregroundMark x1="46911" y1="51019" x2="46911" y2="51019"/>
                        <a14:foregroundMark x1="49886" y1="58981" x2="50229" y2="59444"/>
                        <a14:foregroundMark x1="54233" y1="61389" x2="54233" y2="61389"/>
                        <a14:foregroundMark x1="67506" y1="58333" x2="67506" y2="58333"/>
                        <a14:foregroundMark x1="70023" y1="62407" x2="70023" y2="62407"/>
                        <a14:foregroundMark x1="44050" y1="47500" x2="44050" y2="47500"/>
                        <a14:foregroundMark x1="45767" y1="45833" x2="45767" y2="45833"/>
                        <a14:foregroundMark x1="45195" y1="51667" x2="45195" y2="51667"/>
                        <a14:foregroundMark x1="48627" y1="51759" x2="48627" y2="51759"/>
                        <a14:foregroundMark x1="51259" y1="56296" x2="51259" y2="56296"/>
                        <a14:foregroundMark x1="49428" y1="52130" x2="49428" y2="52130"/>
                        <a14:foregroundMark x1="50915" y1="52500" x2="50915" y2="52500"/>
                        <a14:foregroundMark x1="54920" y1="59444" x2="54920" y2="59444"/>
                        <a14:foregroundMark x1="58352" y1="64907" x2="58352" y2="64907"/>
                        <a14:foregroundMark x1="60641" y1="67870" x2="60641" y2="67870"/>
                        <a14:foregroundMark x1="64302" y1="74444" x2="64302" y2="74444"/>
                        <a14:foregroundMark x1="68078" y1="77130" x2="68078" y2="77130"/>
                        <a14:foregroundMark x1="66590" y1="77685" x2="66590" y2="77685"/>
                        <a14:foregroundMark x1="65446" y1="75463" x2="65446" y2="75463"/>
                        <a14:foregroundMark x1="66133" y1="75278" x2="66133" y2="75278"/>
                        <a14:foregroundMark x1="66133" y1="76111" x2="66133" y2="76389"/>
                        <a14:foregroundMark x1="68421" y1="77778" x2="68421" y2="78704"/>
                        <a14:foregroundMark x1="68421" y1="80556" x2="68421" y2="80556"/>
                        <a14:foregroundMark x1="69680" y1="81204" x2="69680" y2="81204"/>
                        <a14:foregroundMark x1="70023" y1="81944" x2="70366" y2="82315"/>
                        <a14:foregroundMark x1="71510" y1="75093" x2="71510" y2="75093"/>
                        <a14:foregroundMark x1="68879" y1="73426" x2="68879" y2="73426"/>
                        <a14:foregroundMark x1="69451" y1="69444" x2="69451" y2="69444"/>
                        <a14:foregroundMark x1="68764" y1="71944" x2="68764" y2="71944"/>
                        <a14:foregroundMark x1="69108" y1="62778" x2="69108" y2="62778"/>
                        <a14:foregroundMark x1="70824" y1="71481" x2="70824" y2="71481"/>
                        <a14:foregroundMark x1="70824" y1="69537" x2="70824" y2="69537"/>
                        <a14:foregroundMark x1="69108" y1="67685" x2="69108" y2="67685"/>
                        <a14:foregroundMark x1="69108" y1="63981" x2="69108" y2="63981"/>
                        <a14:foregroundMark x1="71968" y1="67407" x2="73112" y2="67407"/>
                        <a14:foregroundMark x1="71281" y1="63333" x2="71281" y2="63333"/>
                        <a14:foregroundMark x1="72998" y1="61389" x2="72998" y2="61389"/>
                        <a14:foregroundMark x1="71167" y1="59907" x2="71167" y2="59907"/>
                        <a14:foregroundMark x1="82494" y1="65741" x2="82494" y2="65741"/>
                        <a14:foregroundMark x1="78833" y1="61852" x2="78833" y2="61852"/>
                        <a14:foregroundMark x1="78375" y1="64815" x2="78375" y2="64815"/>
                        <a14:foregroundMark x1="81693" y1="67315" x2="81693" y2="67315"/>
                        <a14:foregroundMark x1="83295" y1="64722" x2="83295" y2="64722"/>
                        <a14:foregroundMark x1="81465" y1="63611" x2="81465" y2="63611"/>
                        <a14:foregroundMark x1="80092" y1="66759" x2="80092" y2="66759"/>
                        <a14:foregroundMark x1="80092" y1="67685" x2="80092" y2="68704"/>
                        <a14:foregroundMark x1="80778" y1="69537" x2="80778" y2="69537"/>
                        <a14:foregroundMark x1="81579" y1="69815" x2="83066" y2="70093"/>
                        <a14:foregroundMark x1="88101" y1="70926" x2="88101" y2="70926"/>
                        <a14:foregroundMark x1="87300" y1="68889" x2="87300" y2="68889"/>
                        <a14:foregroundMark x1="85469" y1="66574" x2="85469" y2="66574"/>
                        <a14:foregroundMark x1="85240" y1="66019" x2="85240" y2="66019"/>
                        <a14:foregroundMark x1="86270" y1="67870" x2="86270" y2="67870"/>
                        <a14:foregroundMark x1="87872" y1="70093" x2="87872" y2="70093"/>
                        <a14:foregroundMark x1="89588" y1="72963" x2="89588" y2="72963"/>
                        <a14:foregroundMark x1="88673" y1="80370" x2="88673" y2="80370"/>
                        <a14:foregroundMark x1="60183" y1="9907" x2="60183" y2="9907"/>
                        <a14:foregroundMark x1="39588" y1="49259" x2="39588" y2="49259"/>
                        <a14:foregroundMark x1="39016" y1="48333" x2="39016" y2="48333"/>
                        <a14:foregroundMark x1="86957" y1="71759" x2="86957" y2="71759"/>
                        <a14:foregroundMark x1="88444" y1="74352" x2="88444" y2="74352"/>
                        <a14:foregroundMark x1="84554" y1="72593" x2="84554" y2="72593"/>
                        <a14:foregroundMark x1="82723" y1="72315" x2="82723" y2="72315"/>
                        <a14:foregroundMark x1="77460" y1="73796" x2="77460" y2="73796"/>
                        <a14:foregroundMark x1="77460" y1="73796" x2="77460" y2="73796"/>
                        <a14:foregroundMark x1="77460" y1="76389" x2="77460" y2="76389"/>
                        <a14:foregroundMark x1="77117" y1="75093" x2="77117" y2="75093"/>
                        <a14:foregroundMark x1="82609" y1="77500" x2="82609" y2="77500"/>
                        <a14:foregroundMark x1="82609" y1="77963" x2="82609" y2="77963"/>
                        <a14:foregroundMark x1="77231" y1="83056" x2="77231" y2="83056"/>
                        <a14:foregroundMark x1="38558" y1="50833" x2="38558" y2="50833"/>
                        <a14:foregroundMark x1="38101" y1="48611" x2="38101" y2="48611"/>
                        <a14:foregroundMark x1="35469" y1="48611" x2="35469" y2="48611"/>
                        <a14:foregroundMark x1="37643" y1="48611" x2="37643" y2="48611"/>
                        <a14:foregroundMark x1="34325" y1="49352" x2="34325" y2="49352"/>
                        <a14:foregroundMark x1="26773" y1="49167" x2="26773" y2="49167"/>
                        <a14:foregroundMark x1="36156" y1="49630" x2="36156" y2="49630"/>
                        <a14:foregroundMark x1="34325" y1="49074" x2="34325" y2="49074"/>
                        <a14:foregroundMark x1="30778" y1="48889" x2="30778" y2="48889"/>
                        <a14:foregroundMark x1="30778" y1="48889" x2="30778" y2="48889"/>
                        <a14:foregroundMark x1="33295" y1="48889" x2="33295" y2="48889"/>
                        <a14:foregroundMark x1="30320" y1="49444" x2="30320" y2="49444"/>
                        <a14:foregroundMark x1="32609" y1="48981" x2="32609" y2="48981"/>
                        <a14:foregroundMark x1="29748" y1="48981" x2="29748" y2="48981"/>
                        <a14:foregroundMark x1="26888" y1="48981" x2="26888" y2="48981"/>
                        <a14:foregroundMark x1="22311" y1="49167" x2="22311" y2="49167"/>
                        <a14:foregroundMark x1="26201" y1="49074" x2="26201" y2="49074"/>
                        <a14:foregroundMark x1="24600" y1="49074" x2="24600" y2="49074"/>
                        <a14:foregroundMark x1="17735" y1="49907" x2="17735" y2="49907"/>
                        <a14:foregroundMark x1="22769" y1="55185" x2="22769" y2="55185"/>
                        <a14:foregroundMark x1="21739" y1="53148" x2="21739" y2="53148"/>
                        <a14:foregroundMark x1="30892" y1="57222" x2="30892" y2="57222"/>
                        <a14:foregroundMark x1="36270" y1="53796" x2="36270" y2="53796"/>
                        <a14:foregroundMark x1="41876" y1="54537" x2="41876" y2="54537"/>
                        <a14:foregroundMark x1="34211" y1="56667" x2="34211" y2="56667"/>
                        <a14:foregroundMark x1="36728" y1="57222" x2="36728" y2="57222"/>
                        <a14:foregroundMark x1="44050" y1="57130" x2="44050" y2="57130"/>
                        <a14:foregroundMark x1="45080" y1="60000" x2="45080" y2="60000"/>
                        <a14:foregroundMark x1="46796" y1="58889" x2="46796" y2="58889"/>
                        <a14:foregroundMark x1="37986" y1="59074" x2="37986" y2="59074"/>
                        <a14:foregroundMark x1="31922" y1="59074" x2="31922" y2="59074"/>
                        <a14:foregroundMark x1="25400" y1="59074" x2="25400" y2="59074"/>
                        <a14:foregroundMark x1="26545" y1="56481" x2="26545" y2="56481"/>
                        <a14:foregroundMark x1="21396" y1="56204" x2="21396" y2="56204"/>
                        <a14:foregroundMark x1="16934" y1="55185" x2="16934" y2="55185"/>
                        <a14:foregroundMark x1="15446" y1="56204" x2="15446" y2="56204"/>
                        <a14:foregroundMark x1="13844" y1="56111" x2="13844" y2="56111"/>
                        <a14:foregroundMark x1="21281" y1="56759" x2="21281" y2="56759"/>
                        <a14:foregroundMark x1="18650" y1="56667" x2="18650" y2="56667"/>
                        <a14:foregroundMark x1="18535" y1="58704" x2="18535" y2="58704"/>
                        <a14:foregroundMark x1="23455" y1="63056" x2="23455" y2="63056"/>
                        <a14:foregroundMark x1="28375" y1="63889" x2="28375" y2="63889"/>
                        <a14:foregroundMark x1="31808" y1="61944" x2="31808" y2="61944"/>
                        <a14:foregroundMark x1="36270" y1="61574" x2="36270" y2="61574"/>
                        <a14:foregroundMark x1="39588" y1="61944" x2="39588" y2="61944"/>
                        <a14:foregroundMark x1="45652" y1="60741" x2="45652" y2="60741"/>
                        <a14:foregroundMark x1="46224" y1="62130" x2="46224" y2="62130"/>
                        <a14:foregroundMark x1="48169" y1="63241" x2="48169" y2="63241"/>
                        <a14:foregroundMark x1="40618" y1="63333" x2="40618" y2="63333"/>
                        <a14:foregroundMark x1="40618" y1="64259" x2="40618" y2="64259"/>
                        <a14:foregroundMark x1="45881" y1="65000" x2="45881" y2="65000"/>
                        <a14:foregroundMark x1="48398" y1="64907" x2="48398" y2="64907"/>
                        <a14:foregroundMark x1="52632" y1="65833" x2="52632" y2="65833"/>
                        <a14:foregroundMark x1="52975" y1="69537" x2="52975" y2="69537"/>
                        <a14:foregroundMark x1="52975" y1="67222" x2="52975" y2="67222"/>
                        <a14:foregroundMark x1="47025" y1="67037" x2="47025" y2="67037"/>
                        <a14:foregroundMark x1="42105" y1="67315" x2="42105" y2="67315"/>
                        <a14:foregroundMark x1="34668" y1="67963" x2="34668" y2="67963"/>
                        <a14:foregroundMark x1="26201" y1="68981" x2="26201" y2="68981"/>
                        <a14:foregroundMark x1="29176" y1="67593" x2="29176" y2="67593"/>
                        <a14:foregroundMark x1="27002" y1="66204" x2="27002" y2="66204"/>
                        <a14:foregroundMark x1="22426" y1="65278" x2="22426" y2="65278"/>
                        <a14:foregroundMark x1="20595" y1="63704" x2="20595" y2="63704"/>
                        <a14:foregroundMark x1="16934" y1="64352" x2="16934" y2="64352"/>
                        <a14:foregroundMark x1="20595" y1="65463" x2="20595" y2="65463"/>
                        <a14:foregroundMark x1="27689" y1="71019" x2="27689" y2="71019"/>
                        <a14:foregroundMark x1="29062" y1="73426" x2="29062" y2="73426"/>
                        <a14:foregroundMark x1="32037" y1="73611" x2="32037" y2="73611"/>
                        <a14:foregroundMark x1="35126" y1="73333" x2="35126" y2="73333"/>
                        <a14:foregroundMark x1="34096" y1="71574" x2="34096" y2="71574"/>
                        <a14:foregroundMark x1="44165" y1="71389" x2="44165" y2="71389"/>
                        <a14:foregroundMark x1="48398" y1="71389" x2="48398" y2="71389"/>
                        <a14:foregroundMark x1="55950" y1="71204" x2="55950" y2="71204"/>
                        <a14:foregroundMark x1="56979" y1="73889" x2="56979" y2="73889"/>
                        <a14:foregroundMark x1="58352" y1="75556" x2="58352" y2="75556"/>
                        <a14:foregroundMark x1="60870" y1="80093" x2="60870" y2="80093"/>
                        <a14:foregroundMark x1="52860" y1="80000" x2="52860" y2="80000"/>
                        <a14:foregroundMark x1="47941" y1="77500" x2="47941" y2="77500"/>
                        <a14:foregroundMark x1="37643" y1="73333" x2="37643" y2="73333"/>
                        <a14:foregroundMark x1="43021" y1="74722" x2="43021" y2="74722"/>
                        <a14:foregroundMark x1="37185" y1="78704" x2="37185" y2="78704"/>
                        <a14:foregroundMark x1="35698" y1="78148" x2="35698" y2="78148"/>
                        <a14:foregroundMark x1="56178" y1="77407" x2="56178" y2="77407"/>
                        <a14:foregroundMark x1="65446" y1="78426" x2="65446" y2="78426"/>
                        <a14:foregroundMark x1="63730" y1="80926" x2="63730" y2="80926"/>
                        <a14:foregroundMark x1="63272" y1="79907" x2="63272" y2="79907"/>
                        <a14:foregroundMark x1="43364" y1="82593" x2="43364" y2="82593"/>
                        <a14:foregroundMark x1="42563" y1="79444" x2="42563" y2="79444"/>
                        <a14:foregroundMark x1="40160" y1="80185" x2="40160" y2="80185"/>
                        <a14:foregroundMark x1="47941" y1="81019" x2="47941" y2="81019"/>
                        <a14:foregroundMark x1="39245" y1="82130" x2="39245" y2="82130"/>
                        <a14:foregroundMark x1="26430" y1="82130" x2="26430" y2="82130"/>
                        <a14:foregroundMark x1="14989" y1="81111" x2="14989" y2="81111"/>
                        <a14:foregroundMark x1="14302" y1="75648" x2="14302" y2="75648"/>
                        <a14:foregroundMark x1="25400" y1="79167" x2="25400" y2="79167"/>
                        <a14:foregroundMark x1="22883" y1="77778" x2="22883" y2="77778"/>
                        <a14:foregroundMark x1="26888" y1="81111" x2="26888" y2="81111"/>
                        <a14:foregroundMark x1="28604" y1="82778" x2="28604" y2="82778"/>
                        <a14:foregroundMark x1="31121" y1="85926" x2="31121" y2="85926"/>
                        <a14:foregroundMark x1="31121" y1="85926" x2="31121" y2="85926"/>
                        <a14:foregroundMark x1="30778" y1="83611" x2="30778" y2="83611"/>
                        <a14:foregroundMark x1="30778" y1="83611" x2="30778" y2="83611"/>
                        <a14:foregroundMark x1="30778" y1="83611" x2="30778" y2="83611"/>
                        <a14:foregroundMark x1="30664" y1="82500" x2="30664" y2="82500"/>
                        <a14:foregroundMark x1="33295" y1="83519" x2="33295" y2="83519"/>
                        <a14:foregroundMark x1="36613" y1="83981" x2="36613" y2="83981"/>
                        <a14:foregroundMark x1="39703" y1="83796" x2="39703" y2="83796"/>
                        <a14:foregroundMark x1="43822" y1="83796" x2="43822" y2="83796"/>
                        <a14:foregroundMark x1="45538" y1="83704" x2="45538" y2="83704"/>
                        <a14:foregroundMark x1="49085" y1="83611" x2="49085" y2="83611"/>
                        <a14:foregroundMark x1="53661" y1="83611" x2="53661" y2="83611"/>
                        <a14:foregroundMark x1="61213" y1="83519" x2="61213" y2="83519"/>
                        <a14:foregroundMark x1="67506" y1="84074" x2="67506" y2="84074"/>
                        <a14:foregroundMark x1="71968" y1="83333" x2="71968" y2="83333"/>
                        <a14:foregroundMark x1="86842" y1="76204" x2="86842" y2="76204"/>
                        <a14:foregroundMark x1="90503" y1="76204" x2="90503" y2="76204"/>
                        <a14:foregroundMark x1="89359" y1="80556" x2="89359" y2="80556"/>
                        <a14:foregroundMark x1="89359" y1="81667" x2="89359" y2="81667"/>
                        <a14:foregroundMark x1="89359" y1="84074" x2="89359" y2="84074"/>
                        <a14:foregroundMark x1="86842" y1="84074" x2="86842" y2="84074"/>
                        <a14:foregroundMark x1="80435" y1="84722" x2="80435" y2="84722"/>
                        <a14:foregroundMark x1="89931" y1="85648" x2="89931" y2="85648"/>
                        <a14:foregroundMark x1="90389" y1="86759" x2="90389" y2="86759"/>
                        <a14:foregroundMark x1="93249" y1="85648" x2="93249" y2="85648"/>
                        <a14:foregroundMark x1="94279" y1="88056" x2="94279" y2="88056"/>
                        <a14:foregroundMark x1="94394" y1="91111" x2="94394" y2="91111"/>
                        <a14:foregroundMark x1="94622" y1="93796" x2="94622" y2="93796"/>
                        <a14:foregroundMark x1="95995" y1="96296" x2="95995" y2="96296"/>
                        <a14:foregroundMark x1="95995" y1="93611" x2="95995" y2="93611"/>
                        <a14:foregroundMark x1="96911" y1="97500" x2="96911" y2="97500"/>
                        <a14:foregroundMark x1="25400" y1="99537" x2="25400" y2="99537"/>
                        <a14:foregroundMark x1="33181" y1="97037" x2="33181" y2="97037"/>
                        <a14:foregroundMark x1="35469" y1="99444" x2="35469" y2="99444"/>
                        <a14:foregroundMark x1="37071" y1="99444" x2="37071" y2="99444"/>
                        <a14:foregroundMark x1="35011" y1="98519" x2="35011" y2="98519"/>
                        <a14:foregroundMark x1="29176" y1="93148" x2="29176" y2="93148"/>
                        <a14:foregroundMark x1="32037" y1="93333" x2="32037" y2="93333"/>
                        <a14:foregroundMark x1="28604" y1="92870" x2="28604" y2="92870"/>
                        <a14:foregroundMark x1="25973" y1="96667" x2="25973" y2="96667"/>
                        <a14:foregroundMark x1="27346" y1="98889" x2="27346" y2="98889"/>
                        <a14:foregroundMark x1="20938" y1="98611" x2="20938" y2="98611"/>
                        <a14:foregroundMark x1="17391" y1="98611" x2="17391" y2="98611"/>
                        <a14:foregroundMark x1="21396" y1="96111" x2="21396" y2="96111"/>
                        <a14:foregroundMark x1="23455" y1="91019" x2="23455" y2="91019"/>
                        <a14:foregroundMark x1="21396" y1="87500" x2="21396" y2="87500"/>
                        <a14:foregroundMark x1="21396" y1="88333" x2="21396" y2="88333"/>
                        <a14:foregroundMark x1="19451" y1="89537" x2="19451" y2="89537"/>
                        <a14:foregroundMark x1="17162" y1="87685" x2="17162" y2="87685"/>
                        <a14:foregroundMark x1="17506" y1="92500" x2="17506" y2="92500"/>
                        <a14:foregroundMark x1="18421" y1="95556" x2="18421" y2="95556"/>
                        <a14:foregroundMark x1="20709" y1="93796" x2="20709" y2="93796"/>
                        <a14:foregroundMark x1="14989" y1="96296" x2="14989" y2="96296"/>
                        <a14:foregroundMark x1="13043" y1="96296" x2="13043" y2="96296"/>
                        <a14:foregroundMark x1="8238" y1="82870" x2="8238" y2="82870"/>
                      </a14:backgroundRemoval>
                    </a14:imgEffect>
                  </a14:imgLayer>
                </a14:imgProps>
              </a:ext>
              <a:ext uri="{28A0092B-C50C-407E-A947-70E740481C1C}">
                <a14:useLocalDpi xmlns:a14="http://schemas.microsoft.com/office/drawing/2010/main" val="0"/>
              </a:ext>
            </a:extLst>
          </a:blip>
          <a:stretch>
            <a:fillRect/>
          </a:stretch>
        </p:blipFill>
        <p:spPr>
          <a:xfrm>
            <a:off x="6470446" y="381505"/>
            <a:ext cx="4934878" cy="6098018"/>
          </a:xfrm>
          <a:prstGeom prst="rect">
            <a:avLst/>
          </a:prstGeom>
        </p:spPr>
      </p:pic>
      <p:pic>
        <p:nvPicPr>
          <p:cNvPr id="10" name="Picture 9">
            <a:extLst>
              <a:ext uri="{FF2B5EF4-FFF2-40B4-BE49-F238E27FC236}">
                <a16:creationId xmlns:a16="http://schemas.microsoft.com/office/drawing/2014/main" id="{DDE9C054-2C04-4EC1-8536-9AB9B8435D2F}"/>
              </a:ext>
            </a:extLst>
          </p:cNvPr>
          <p:cNvPicPr/>
          <p:nvPr/>
        </p:nvPicPr>
        <p:blipFill rotWithShape="1">
          <a:blip r:embed="rId7">
            <a:extLst>
              <a:ext uri="{28A0092B-C50C-407E-A947-70E740481C1C}">
                <a14:useLocalDpi xmlns:a14="http://schemas.microsoft.com/office/drawing/2010/main" val="0"/>
              </a:ext>
            </a:extLst>
          </a:blip>
          <a:srcRect t="15744" r="17051"/>
          <a:stretch/>
        </p:blipFill>
        <p:spPr bwMode="auto">
          <a:xfrm>
            <a:off x="5098408" y="4463195"/>
            <a:ext cx="914400" cy="8750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53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strVal val="#ppt_w*0.70"/>
                                          </p:val>
                                        </p:tav>
                                        <p:tav tm="100000">
                                          <p:val>
                                            <p:strVal val="#ppt_w"/>
                                          </p:val>
                                        </p:tav>
                                      </p:tavLst>
                                    </p:anim>
                                    <p:anim calcmode="lin" valueType="num">
                                      <p:cBhvr>
                                        <p:cTn id="8" dur="1000" fill="hold"/>
                                        <p:tgtEl>
                                          <p:spTgt spid="33"/>
                                        </p:tgtEl>
                                        <p:attrNameLst>
                                          <p:attrName>ppt_h</p:attrName>
                                        </p:attrNameLst>
                                      </p:cBhvr>
                                      <p:tavLst>
                                        <p:tav tm="0">
                                          <p:val>
                                            <p:strVal val="#ppt_h"/>
                                          </p:val>
                                        </p:tav>
                                        <p:tav tm="100000">
                                          <p:val>
                                            <p:strVal val="#ppt_h"/>
                                          </p:val>
                                        </p:tav>
                                      </p:tavLst>
                                    </p:anim>
                                    <p:animEffect transition="in" filter="fade">
                                      <p:cBhvr>
                                        <p:cTn id="9" dur="1000"/>
                                        <p:tgtEl>
                                          <p:spTgt spid="33"/>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1000" fill="hold"/>
                                        <p:tgtEl>
                                          <p:spTgt spid="34"/>
                                        </p:tgtEl>
                                        <p:attrNameLst>
                                          <p:attrName>ppt_x</p:attrName>
                                        </p:attrNameLst>
                                      </p:cBhvr>
                                      <p:tavLst>
                                        <p:tav tm="0">
                                          <p:val>
                                            <p:strVal val="0-#ppt_w/2"/>
                                          </p:val>
                                        </p:tav>
                                        <p:tav tm="100000">
                                          <p:val>
                                            <p:strVal val="#ppt_x"/>
                                          </p:val>
                                        </p:tav>
                                      </p:tavLst>
                                    </p:anim>
                                    <p:anim calcmode="lin" valueType="num">
                                      <p:cBhvr additive="base">
                                        <p:cTn id="13" dur="1000" fill="hold"/>
                                        <p:tgtEl>
                                          <p:spTgt spid="34"/>
                                        </p:tgtEl>
                                        <p:attrNameLst>
                                          <p:attrName>ppt_y</p:attrName>
                                        </p:attrNameLst>
                                      </p:cBhvr>
                                      <p:tavLst>
                                        <p:tav tm="0">
                                          <p:val>
                                            <p:strVal val="#ppt_y"/>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1000" fill="hold"/>
                                        <p:tgtEl>
                                          <p:spTgt spid="35"/>
                                        </p:tgtEl>
                                        <p:attrNameLst>
                                          <p:attrName>ppt_x</p:attrName>
                                        </p:attrNameLst>
                                      </p:cBhvr>
                                      <p:tavLst>
                                        <p:tav tm="0">
                                          <p:val>
                                            <p:strVal val="#ppt_x"/>
                                          </p:val>
                                        </p:tav>
                                        <p:tav tm="100000">
                                          <p:val>
                                            <p:strVal val="#ppt_x"/>
                                          </p:val>
                                        </p:tav>
                                      </p:tavLst>
                                    </p:anim>
                                    <p:anim calcmode="lin" valueType="num">
                                      <p:cBhvr additive="base">
                                        <p:cTn id="17" dur="1000" fill="hold"/>
                                        <p:tgtEl>
                                          <p:spTgt spid="35"/>
                                        </p:tgtEl>
                                        <p:attrNameLst>
                                          <p:attrName>ppt_y</p:attrName>
                                        </p:attrNameLst>
                                      </p:cBhvr>
                                      <p:tavLst>
                                        <p:tav tm="0">
                                          <p:val>
                                            <p:strVal val="1+#ppt_h/2"/>
                                          </p:val>
                                        </p:tav>
                                        <p:tav tm="100000">
                                          <p:val>
                                            <p:strVal val="#ppt_y"/>
                                          </p:val>
                                        </p:tav>
                                      </p:tavLst>
                                    </p:anim>
                                  </p:childTnLst>
                                </p:cTn>
                              </p:par>
                              <p:par>
                                <p:cTn id="18" presetID="53" presetClass="entr" presetSubtype="16"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Desk with computer, phone, books, etc.">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15001"/>
            <a:ext cx="9780588" cy="6371351"/>
          </a:xfrm>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p:txBody>
          <a:bodyPr/>
          <a:lstStyle/>
          <a:p>
            <a:r>
              <a:rPr lang="en-US" spc="600" dirty="0">
                <a:solidFill>
                  <a:schemeClr val="bg2">
                    <a:lumMod val="50000"/>
                  </a:schemeClr>
                </a:solidFill>
                <a:latin typeface="Californian FB" panose="0207040306080B030204" pitchFamily="18" charset="0"/>
              </a:rPr>
              <a:t>scope of </a:t>
            </a:r>
            <a:br>
              <a:rPr lang="en-US" spc="600" dirty="0">
                <a:solidFill>
                  <a:schemeClr val="bg2">
                    <a:lumMod val="50000"/>
                  </a:schemeClr>
                </a:solidFill>
                <a:latin typeface="Californian FB" panose="0207040306080B030204" pitchFamily="18" charset="0"/>
              </a:rPr>
            </a:br>
            <a:r>
              <a:rPr lang="en-US" spc="600" dirty="0">
                <a:solidFill>
                  <a:schemeClr val="bg2">
                    <a:lumMod val="50000"/>
                  </a:schemeClr>
                </a:solidFill>
                <a:latin typeface="Californian FB" panose="0207040306080B030204" pitchFamily="18" charset="0"/>
              </a:rPr>
              <a:t>discussion</a:t>
            </a:r>
          </a:p>
        </p:txBody>
      </p:sp>
      <p:sp>
        <p:nvSpPr>
          <p:cNvPr id="14" name="Text Placeholder 13">
            <a:extLst>
              <a:ext uri="{FF2B5EF4-FFF2-40B4-BE49-F238E27FC236}">
                <a16:creationId xmlns:a16="http://schemas.microsoft.com/office/drawing/2014/main" id="{F278402B-CA7D-4F5B-B3FA-ED74AB3CFB6C}"/>
              </a:ext>
            </a:extLst>
          </p:cNvPr>
          <p:cNvSpPr>
            <a:spLocks noGrp="1"/>
          </p:cNvSpPr>
          <p:nvPr>
            <p:ph type="body" sz="quarter" idx="13"/>
          </p:nvPr>
        </p:nvSpPr>
        <p:spPr/>
        <p:txBody>
          <a:bodyPr/>
          <a:lstStyle/>
          <a:p>
            <a:r>
              <a:rPr lang="en-US" dirty="0">
                <a:solidFill>
                  <a:srgbClr val="00B0F0"/>
                </a:solidFill>
              </a:rPr>
              <a:t>contentious probate proceedings</a:t>
            </a:r>
          </a:p>
          <a:p>
            <a:r>
              <a:rPr lang="en-US" dirty="0"/>
              <a:t>webinar  7/6/2020 </a:t>
            </a:r>
            <a:r>
              <a:rPr lang="en-US" dirty="0" err="1"/>
              <a:t>perak</a:t>
            </a:r>
            <a:r>
              <a:rPr lang="en-US" dirty="0"/>
              <a:t> </a:t>
            </a:r>
            <a:r>
              <a:rPr lang="en-US" dirty="0" err="1"/>
              <a:t>ylc</a:t>
            </a:r>
            <a:r>
              <a:rPr lang="en-US" dirty="0"/>
              <a:t> </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5</a:t>
            </a:fld>
            <a:endParaRPr lang="en-US" dirty="0"/>
          </a:p>
        </p:txBody>
      </p:sp>
    </p:spTree>
    <p:extLst>
      <p:ext uri="{BB962C8B-B14F-4D97-AF65-F5344CB8AC3E}">
        <p14:creationId xmlns:p14="http://schemas.microsoft.com/office/powerpoint/2010/main" val="3932488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Overview</a:t>
            </a:r>
          </a:p>
        </p:txBody>
      </p:sp>
      <p:pic>
        <p:nvPicPr>
          <p:cNvPr id="7" name="Picture 6" descr="A screenshot of a cell phone&#10;&#10;Description automatically generated">
            <a:extLst>
              <a:ext uri="{FF2B5EF4-FFF2-40B4-BE49-F238E27FC236}">
                <a16:creationId xmlns:a16="http://schemas.microsoft.com/office/drawing/2014/main" id="{DEAEE90A-AEFE-4A9A-8481-229F670A23E7}"/>
              </a:ext>
            </a:extLst>
          </p:cNvPr>
          <p:cNvPicPr>
            <a:picLocks noChangeAspect="1"/>
          </p:cNvPicPr>
          <p:nvPr/>
        </p:nvPicPr>
        <p:blipFill rotWithShape="1">
          <a:blip r:embed="rId3">
            <a:extLst>
              <a:ext uri="{28A0092B-C50C-407E-A947-70E740481C1C}">
                <a14:useLocalDpi xmlns:a14="http://schemas.microsoft.com/office/drawing/2010/main" val="0"/>
              </a:ext>
            </a:extLst>
          </a:blip>
          <a:srcRect l="4753" t="61414" r="29602" b="15556"/>
          <a:stretch/>
        </p:blipFill>
        <p:spPr>
          <a:xfrm>
            <a:off x="2937164" y="2675100"/>
            <a:ext cx="6668654" cy="33116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0112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Desk with computer, phone, books, etc.">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6" r="6"/>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p:txBody>
          <a:bodyPr/>
          <a:lstStyle/>
          <a:p>
            <a:r>
              <a:rPr lang="en-US" spc="600" dirty="0">
                <a:solidFill>
                  <a:schemeClr val="bg2">
                    <a:lumMod val="50000"/>
                  </a:schemeClr>
                </a:solidFill>
                <a:latin typeface="Californian FB" panose="0207040306080B030204" pitchFamily="18" charset="0"/>
              </a:rPr>
              <a:t>Intro…</a:t>
            </a:r>
          </a:p>
        </p:txBody>
      </p:sp>
      <p:sp>
        <p:nvSpPr>
          <p:cNvPr id="14" name="Text Placeholder 13">
            <a:extLst>
              <a:ext uri="{FF2B5EF4-FFF2-40B4-BE49-F238E27FC236}">
                <a16:creationId xmlns:a16="http://schemas.microsoft.com/office/drawing/2014/main" id="{F278402B-CA7D-4F5B-B3FA-ED74AB3CFB6C}"/>
              </a:ext>
            </a:extLst>
          </p:cNvPr>
          <p:cNvSpPr>
            <a:spLocks noGrp="1"/>
          </p:cNvSpPr>
          <p:nvPr>
            <p:ph type="body" sz="quarter" idx="13"/>
          </p:nvPr>
        </p:nvSpPr>
        <p:spPr/>
        <p:txBody>
          <a:bodyPr/>
          <a:lstStyle/>
          <a:p>
            <a:r>
              <a:rPr lang="en-US" dirty="0">
                <a:solidFill>
                  <a:srgbClr val="00B0F0"/>
                </a:solidFill>
              </a:rPr>
              <a:t>contentious probate proceedings</a:t>
            </a:r>
          </a:p>
          <a:p>
            <a:r>
              <a:rPr lang="en-US" dirty="0"/>
              <a:t>webinar  7/6/2020 </a:t>
            </a:r>
            <a:r>
              <a:rPr lang="en-US" dirty="0" err="1"/>
              <a:t>perak</a:t>
            </a:r>
            <a:r>
              <a:rPr lang="en-US" dirty="0"/>
              <a:t> </a:t>
            </a:r>
            <a:r>
              <a:rPr lang="en-US" dirty="0" err="1"/>
              <a:t>ylc</a:t>
            </a:r>
            <a:r>
              <a:rPr lang="en-US" dirty="0"/>
              <a:t> </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7</a:t>
            </a:fld>
            <a:endParaRPr lang="en-US" dirty="0"/>
          </a:p>
        </p:txBody>
      </p:sp>
    </p:spTree>
    <p:extLst>
      <p:ext uri="{BB962C8B-B14F-4D97-AF65-F5344CB8AC3E}">
        <p14:creationId xmlns:p14="http://schemas.microsoft.com/office/powerpoint/2010/main" val="3424520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4">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6" name="Text Placeholder 13">
            <a:extLst>
              <a:ext uri="{FF2B5EF4-FFF2-40B4-BE49-F238E27FC236}">
                <a16:creationId xmlns:a16="http://schemas.microsoft.com/office/drawing/2014/main" id="{E145455F-C165-4A32-83B3-CB72EC164F8B}"/>
              </a:ext>
            </a:extLst>
          </p:cNvPr>
          <p:cNvSpPr txBox="1">
            <a:spLocks/>
          </p:cNvSpPr>
          <p:nvPr/>
        </p:nvSpPr>
        <p:spPr>
          <a:xfrm>
            <a:off x="521744" y="955998"/>
            <a:ext cx="3482915" cy="494600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457200">
              <a:spcBef>
                <a:spcPct val="0"/>
              </a:spcBef>
              <a:spcAft>
                <a:spcPts val="600"/>
              </a:spcAft>
              <a:buNone/>
            </a:pPr>
            <a:r>
              <a:rPr lang="en-US" sz="4400" b="1" dirty="0">
                <a:ln w="3175" cmpd="sng">
                  <a:noFill/>
                </a:ln>
                <a:solidFill>
                  <a:schemeClr val="tx1">
                    <a:lumMod val="95000"/>
                    <a:lumOff val="5000"/>
                  </a:schemeClr>
                </a:solidFill>
                <a:latin typeface="+mj-lt"/>
                <a:ea typeface="+mj-ea"/>
                <a:cs typeface="+mj-cs"/>
              </a:rPr>
              <a:t>What is ‘contentious probate proceeding’?</a:t>
            </a:r>
          </a:p>
        </p:txBody>
      </p:sp>
      <p:sp>
        <p:nvSpPr>
          <p:cNvPr id="12" name="Rectangle 16">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68527" y="816524"/>
            <a:ext cx="5953630" cy="5405968"/>
          </a:xfrm>
        </p:spPr>
        <p:txBody>
          <a:bodyPr vert="horz" lIns="91440" tIns="45720" rIns="91440" bIns="45720" rtlCol="0" anchor="ctr">
            <a:normAutofit/>
          </a:bodyPr>
          <a:lstStyle/>
          <a:p>
            <a:pPr marL="0" lvl="0" indent="0">
              <a:buNone/>
            </a:pPr>
            <a:r>
              <a:rPr lang="en-US" b="1" dirty="0">
                <a:solidFill>
                  <a:srgbClr val="FF33CC"/>
                </a:solidFill>
              </a:rPr>
              <a:t>ORDER 72 rule 1[2] </a:t>
            </a:r>
          </a:p>
          <a:p>
            <a:pPr marL="0" lvl="0" indent="0">
              <a:buNone/>
            </a:pPr>
            <a:r>
              <a:rPr lang="en-US" dirty="0">
                <a:solidFill>
                  <a:schemeClr val="bg1"/>
                </a:solidFill>
              </a:rPr>
              <a:t>"probate action"  means an action</a:t>
            </a:r>
          </a:p>
          <a:p>
            <a:pPr marL="0" lvl="0" indent="0">
              <a:buNone/>
            </a:pPr>
            <a:endParaRPr lang="en-US" dirty="0">
              <a:solidFill>
                <a:schemeClr val="bg1"/>
              </a:solidFill>
            </a:endParaRPr>
          </a:p>
          <a:p>
            <a:pPr lvl="0">
              <a:buFontTx/>
              <a:buChar char="-"/>
            </a:pPr>
            <a:r>
              <a:rPr lang="en-US" b="1" dirty="0">
                <a:solidFill>
                  <a:srgbClr val="00B0F0"/>
                </a:solidFill>
              </a:rPr>
              <a:t>for the grant of probate of the will</a:t>
            </a:r>
            <a:r>
              <a:rPr lang="en-US" dirty="0">
                <a:solidFill>
                  <a:schemeClr val="bg1"/>
                </a:solidFill>
              </a:rPr>
              <a:t>, or</a:t>
            </a:r>
          </a:p>
          <a:p>
            <a:pPr lvl="0">
              <a:buFontTx/>
              <a:buChar char="-"/>
            </a:pPr>
            <a:r>
              <a:rPr lang="en-US" b="1" dirty="0">
                <a:solidFill>
                  <a:srgbClr val="00B0F0"/>
                </a:solidFill>
              </a:rPr>
              <a:t>for the grant of letters of administration </a:t>
            </a:r>
          </a:p>
          <a:p>
            <a:pPr marL="0" lvl="0" indent="0">
              <a:buNone/>
            </a:pPr>
            <a:r>
              <a:rPr lang="en-US" dirty="0">
                <a:solidFill>
                  <a:schemeClr val="bg1"/>
                </a:solidFill>
              </a:rPr>
              <a:t>of the estate, of a deceased person or </a:t>
            </a:r>
          </a:p>
          <a:p>
            <a:pPr lvl="0">
              <a:buFontTx/>
              <a:buChar char="-"/>
            </a:pPr>
            <a:r>
              <a:rPr lang="en-US" b="1" dirty="0">
                <a:solidFill>
                  <a:srgbClr val="00B0F0"/>
                </a:solidFill>
              </a:rPr>
              <a:t>for the revocation of such a grant </a:t>
            </a:r>
            <a:r>
              <a:rPr lang="en-US" dirty="0">
                <a:solidFill>
                  <a:schemeClr val="bg1"/>
                </a:solidFill>
              </a:rPr>
              <a:t>or </a:t>
            </a:r>
          </a:p>
          <a:p>
            <a:pPr lvl="0">
              <a:buFontTx/>
              <a:buChar char="-"/>
            </a:pPr>
            <a:r>
              <a:rPr lang="en-US" b="1" dirty="0">
                <a:solidFill>
                  <a:srgbClr val="00B0F0"/>
                </a:solidFill>
              </a:rPr>
              <a:t>for a decree pronouncing for or against the validity of an alleged will</a:t>
            </a:r>
            <a:r>
              <a:rPr lang="en-US" dirty="0">
                <a:solidFill>
                  <a:schemeClr val="bg1"/>
                </a:solidFill>
              </a:rPr>
              <a:t>, </a:t>
            </a:r>
          </a:p>
          <a:p>
            <a:pPr marL="0" lvl="0" indent="0">
              <a:buNone/>
            </a:pPr>
            <a:r>
              <a:rPr lang="en-US" dirty="0">
                <a:solidFill>
                  <a:schemeClr val="bg1"/>
                </a:solidFill>
              </a:rPr>
              <a:t>not being an action which is non-contentious.</a:t>
            </a:r>
          </a:p>
          <a:p>
            <a:pPr marL="0" lvl="0" indent="0">
              <a:buNone/>
            </a:pPr>
            <a:endParaRPr lang="en-US" dirty="0">
              <a:solidFill>
                <a:schemeClr val="bg1"/>
              </a:solidFill>
            </a:endParaRPr>
          </a:p>
          <a:p>
            <a:pPr marL="0" lvl="0" indent="0">
              <a:buNone/>
            </a:pPr>
            <a:endParaRPr lang="en-US" dirty="0">
              <a:solidFill>
                <a:schemeClr val="bg1"/>
              </a:solidFill>
            </a:endParaRPr>
          </a:p>
        </p:txBody>
      </p:sp>
    </p:spTree>
    <p:extLst>
      <p:ext uri="{BB962C8B-B14F-4D97-AF65-F5344CB8AC3E}">
        <p14:creationId xmlns:p14="http://schemas.microsoft.com/office/powerpoint/2010/main" val="395710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E145455F-C165-4A32-83B3-CB72EC164F8B}"/>
              </a:ext>
            </a:extLst>
          </p:cNvPr>
          <p:cNvSpPr txBox="1">
            <a:spLocks/>
          </p:cNvSpPr>
          <p:nvPr/>
        </p:nvSpPr>
        <p:spPr>
          <a:xfrm>
            <a:off x="1184900" y="1592631"/>
            <a:ext cx="9579046" cy="573046"/>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457200">
              <a:spcBef>
                <a:spcPct val="0"/>
              </a:spcBef>
              <a:spcAft>
                <a:spcPts val="600"/>
              </a:spcAft>
              <a:buNone/>
            </a:pPr>
            <a:r>
              <a:rPr lang="en-US" sz="4400" b="1" dirty="0">
                <a:ln w="3175" cmpd="sng">
                  <a:noFill/>
                </a:ln>
                <a:solidFill>
                  <a:schemeClr val="tx1">
                    <a:lumMod val="95000"/>
                    <a:lumOff val="5000"/>
                  </a:schemeClr>
                </a:solidFill>
                <a:latin typeface="+mj-lt"/>
                <a:ea typeface="+mj-ea"/>
                <a:cs typeface="+mj-cs"/>
              </a:rPr>
              <a:t>What is ‘contentious probate proceeding’?</a:t>
            </a:r>
          </a:p>
        </p:txBody>
      </p:sp>
      <p:sp>
        <p:nvSpPr>
          <p:cNvPr id="2" name="Rectangle 1">
            <a:extLst>
              <a:ext uri="{FF2B5EF4-FFF2-40B4-BE49-F238E27FC236}">
                <a16:creationId xmlns:a16="http://schemas.microsoft.com/office/drawing/2014/main" id="{3A56B3A6-6E48-48BE-A1EA-5FED136E0D6E}"/>
              </a:ext>
            </a:extLst>
          </p:cNvPr>
          <p:cNvSpPr/>
          <p:nvPr/>
        </p:nvSpPr>
        <p:spPr>
          <a:xfrm>
            <a:off x="1398851" y="3429000"/>
            <a:ext cx="2573641" cy="1200329"/>
          </a:xfrm>
          <a:prstGeom prst="rect">
            <a:avLst/>
          </a:prstGeom>
        </p:spPr>
        <p:txBody>
          <a:bodyPr wrap="square">
            <a:spAutoFit/>
          </a:bodyPr>
          <a:lstStyle/>
          <a:p>
            <a:pPr algn="ctr" fontAlgn="base"/>
            <a:r>
              <a:rPr lang="en-GB" dirty="0"/>
              <a:t>A grant of Probate/Letters of Administration (“PLA”) is sought; and/or</a:t>
            </a:r>
          </a:p>
        </p:txBody>
      </p:sp>
      <p:sp>
        <p:nvSpPr>
          <p:cNvPr id="4" name="Rectangle 3">
            <a:extLst>
              <a:ext uri="{FF2B5EF4-FFF2-40B4-BE49-F238E27FC236}">
                <a16:creationId xmlns:a16="http://schemas.microsoft.com/office/drawing/2014/main" id="{4D790545-56EC-4B64-91A0-404329226557}"/>
              </a:ext>
            </a:extLst>
          </p:cNvPr>
          <p:cNvSpPr/>
          <p:nvPr/>
        </p:nvSpPr>
        <p:spPr>
          <a:xfrm>
            <a:off x="4809179" y="3412890"/>
            <a:ext cx="2573642" cy="646331"/>
          </a:xfrm>
          <a:prstGeom prst="rect">
            <a:avLst/>
          </a:prstGeom>
        </p:spPr>
        <p:txBody>
          <a:bodyPr wrap="square">
            <a:spAutoFit/>
          </a:bodyPr>
          <a:lstStyle/>
          <a:p>
            <a:pPr fontAlgn="base"/>
            <a:r>
              <a:rPr lang="en-GB" dirty="0"/>
              <a:t>A revocation of a grant of PLA is sought; and/or</a:t>
            </a:r>
          </a:p>
        </p:txBody>
      </p:sp>
      <p:sp>
        <p:nvSpPr>
          <p:cNvPr id="5" name="Rectangle 4">
            <a:extLst>
              <a:ext uri="{FF2B5EF4-FFF2-40B4-BE49-F238E27FC236}">
                <a16:creationId xmlns:a16="http://schemas.microsoft.com/office/drawing/2014/main" id="{C0F637B4-17EC-4C23-BF09-4B502B9CE505}"/>
              </a:ext>
            </a:extLst>
          </p:cNvPr>
          <p:cNvSpPr/>
          <p:nvPr/>
        </p:nvSpPr>
        <p:spPr>
          <a:xfrm>
            <a:off x="7996651" y="3427265"/>
            <a:ext cx="2980075" cy="923330"/>
          </a:xfrm>
          <a:prstGeom prst="rect">
            <a:avLst/>
          </a:prstGeom>
        </p:spPr>
        <p:txBody>
          <a:bodyPr wrap="square">
            <a:spAutoFit/>
          </a:bodyPr>
          <a:lstStyle/>
          <a:p>
            <a:pPr fontAlgn="base"/>
            <a:r>
              <a:rPr lang="en-GB" dirty="0"/>
              <a:t>A declaration is sought from Court against the validity of an alleged will.</a:t>
            </a:r>
          </a:p>
        </p:txBody>
      </p:sp>
      <p:pic>
        <p:nvPicPr>
          <p:cNvPr id="14" name="Picture 13" descr="A picture containing light, object, traffic, lit&#10;&#10;Description automatically generated">
            <a:extLst>
              <a:ext uri="{FF2B5EF4-FFF2-40B4-BE49-F238E27FC236}">
                <a16:creationId xmlns:a16="http://schemas.microsoft.com/office/drawing/2014/main" id="{F6E481C7-71AD-4C84-9326-145D9F39BE1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46584" y="2581242"/>
            <a:ext cx="781429" cy="781429"/>
          </a:xfrm>
          <a:prstGeom prst="rect">
            <a:avLst/>
          </a:prstGeom>
        </p:spPr>
      </p:pic>
      <p:pic>
        <p:nvPicPr>
          <p:cNvPr id="16" name="Picture 15" descr="A picture containing light&#10;&#10;Description automatically generated">
            <a:extLst>
              <a:ext uri="{FF2B5EF4-FFF2-40B4-BE49-F238E27FC236}">
                <a16:creationId xmlns:a16="http://schemas.microsoft.com/office/drawing/2014/main" id="{CF3E3929-7A0E-49BE-8FE7-79A4D1BA74B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648827" y="2542822"/>
            <a:ext cx="584851" cy="781429"/>
          </a:xfrm>
          <a:prstGeom prst="rect">
            <a:avLst/>
          </a:prstGeom>
        </p:spPr>
      </p:pic>
      <p:pic>
        <p:nvPicPr>
          <p:cNvPr id="18" name="Picture 17" descr="A picture containing lamp&#10;&#10;Description automatically generated">
            <a:extLst>
              <a:ext uri="{FF2B5EF4-FFF2-40B4-BE49-F238E27FC236}">
                <a16:creationId xmlns:a16="http://schemas.microsoft.com/office/drawing/2014/main" id="{7D562C87-DF86-47D0-B2AF-C11010CBEEE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194262" y="2542822"/>
            <a:ext cx="584851" cy="820843"/>
          </a:xfrm>
          <a:prstGeom prst="rect">
            <a:avLst/>
          </a:prstGeom>
        </p:spPr>
      </p:pic>
    </p:spTree>
    <p:extLst>
      <p:ext uri="{BB962C8B-B14F-4D97-AF65-F5344CB8AC3E}">
        <p14:creationId xmlns:p14="http://schemas.microsoft.com/office/powerpoint/2010/main" val="362794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492</TotalTime>
  <Words>1524</Words>
  <Application>Microsoft Office PowerPoint</Application>
  <PresentationFormat>Widescreen</PresentationFormat>
  <Paragraphs>394</Paragraphs>
  <Slides>29</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Californian FB</vt:lpstr>
      <vt:lpstr>Garamond</vt:lpstr>
      <vt:lpstr>Georgia</vt:lpstr>
      <vt:lpstr>Times New Roman</vt:lpstr>
      <vt:lpstr>Organic</vt:lpstr>
      <vt:lpstr>PowerPoint Presentation</vt:lpstr>
      <vt:lpstr>speakers</vt:lpstr>
      <vt:lpstr>Sample 5</vt:lpstr>
      <vt:lpstr>Sample 1</vt:lpstr>
      <vt:lpstr>scope of  discussion</vt:lpstr>
      <vt:lpstr>Overview</vt:lpstr>
      <vt:lpstr>Intro…</vt:lpstr>
      <vt:lpstr>PowerPoint Presentation</vt:lpstr>
      <vt:lpstr>PowerPoint Presentation</vt:lpstr>
      <vt:lpstr>Compliance ..</vt:lpstr>
      <vt:lpstr>Strict Compliance </vt:lpstr>
      <vt:lpstr>Strict Compliance </vt:lpstr>
      <vt:lpstr>Strict Compliance </vt:lpstr>
      <vt:lpstr>Initiate suit…</vt:lpstr>
      <vt:lpstr>Preliminaries Before Filing Suit…</vt:lpstr>
      <vt:lpstr>PROBATE CAVEAT </vt:lpstr>
      <vt:lpstr>CITATION</vt:lpstr>
      <vt:lpstr>Suit…</vt:lpstr>
      <vt:lpstr>WRIT</vt:lpstr>
      <vt:lpstr>PLEADINGS</vt:lpstr>
      <vt:lpstr>PowerPoint Presentation</vt:lpstr>
      <vt:lpstr>PowerPoint Presentation</vt:lpstr>
      <vt:lpstr>PARTIES</vt:lpstr>
      <vt:lpstr>Intervener</vt:lpstr>
      <vt:lpstr>Appearance ..</vt:lpstr>
      <vt:lpstr>Upon entering appearance…</vt:lpstr>
      <vt:lpstr>Default …….</vt:lpstr>
      <vt:lpstr>Compromise of Action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BABU RAJ RAJA GOPAL</dc:creator>
  <cp:lastModifiedBy>BABU RAJ RAJA GOPAL</cp:lastModifiedBy>
  <cp:revision>58</cp:revision>
  <dcterms:created xsi:type="dcterms:W3CDTF">2020-06-04T02:55:51Z</dcterms:created>
  <dcterms:modified xsi:type="dcterms:W3CDTF">2020-06-05T07:12:54Z</dcterms:modified>
</cp:coreProperties>
</file>