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4" r:id="rId5"/>
    <p:sldId id="295" r:id="rId6"/>
    <p:sldId id="261" r:id="rId7"/>
    <p:sldId id="262" r:id="rId8"/>
    <p:sldId id="263" r:id="rId9"/>
    <p:sldId id="265" r:id="rId10"/>
    <p:sldId id="269" r:id="rId11"/>
    <p:sldId id="270" r:id="rId12"/>
    <p:sldId id="293" r:id="rId13"/>
    <p:sldId id="267" r:id="rId14"/>
    <p:sldId id="275" r:id="rId15"/>
    <p:sldId id="268" r:id="rId16"/>
    <p:sldId id="271" r:id="rId17"/>
    <p:sldId id="272" r:id="rId18"/>
    <p:sldId id="273" r:id="rId19"/>
    <p:sldId id="277" r:id="rId20"/>
    <p:sldId id="290" r:id="rId21"/>
    <p:sldId id="274" r:id="rId22"/>
    <p:sldId id="291" r:id="rId23"/>
    <p:sldId id="292" r:id="rId24"/>
    <p:sldId id="280" r:id="rId25"/>
    <p:sldId id="289" r:id="rId26"/>
    <p:sldId id="285" r:id="rId27"/>
    <p:sldId id="286" r:id="rId28"/>
    <p:sldId id="284" r:id="rId29"/>
    <p:sldId id="281" r:id="rId30"/>
    <p:sldId id="282" r:id="rId31"/>
    <p:sldId id="283" r:id="rId32"/>
    <p:sldId id="259" r:id="rId33"/>
    <p:sldId id="260" r:id="rId3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319087" y="215899"/>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12/4/2023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
        <p:nvSpPr>
          <p:cNvPr id="49" name="TextBox 48">
            <a:extLst>
              <a:ext uri="{FF2B5EF4-FFF2-40B4-BE49-F238E27FC236}">
                <a16:creationId xmlns:a16="http://schemas.microsoft.com/office/drawing/2014/main" id="{584FAA53-1FAD-2ACF-2479-B3C1EFC70442}"/>
              </a:ext>
            </a:extLst>
          </p:cNvPr>
          <p:cNvSpPr txBox="1"/>
          <p:nvPr userDrawn="1"/>
        </p:nvSpPr>
        <p:spPr>
          <a:xfrm>
            <a:off x="9174595" y="6100523"/>
            <a:ext cx="2413000" cy="369332"/>
          </a:xfrm>
          <a:prstGeom prst="rect">
            <a:avLst/>
          </a:prstGeom>
          <a:noFill/>
        </p:spPr>
        <p:txBody>
          <a:bodyPr wrap="square" rtlCol="0">
            <a:spAutoFit/>
          </a:bodyPr>
          <a:lstStyle/>
          <a:p>
            <a:r>
              <a:rPr lang="en-US" dirty="0" err="1"/>
              <a:t>Messrs</a:t>
            </a:r>
            <a:r>
              <a:rPr lang="en-US" dirty="0"/>
              <a:t> </a:t>
            </a:r>
            <a:r>
              <a:rPr lang="en-US" dirty="0" err="1"/>
              <a:t>R.Jayabalan</a:t>
            </a:r>
            <a:endParaRPr lang="en-MY"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B7786-CAC7-B5B0-0C6C-6B1118FD9A50}"/>
              </a:ext>
            </a:extLst>
          </p:cNvPr>
          <p:cNvSpPr>
            <a:spLocks noGrp="1"/>
          </p:cNvSpPr>
          <p:nvPr>
            <p:ph type="ctrTitle"/>
          </p:nvPr>
        </p:nvSpPr>
        <p:spPr>
          <a:xfrm>
            <a:off x="1876424" y="500514"/>
            <a:ext cx="8791575" cy="2223435"/>
          </a:xfrm>
        </p:spPr>
        <p:txBody>
          <a:bodyPr/>
          <a:lstStyle/>
          <a:p>
            <a:pPr algn="ctr"/>
            <a:r>
              <a:rPr lang="en-US" dirty="0"/>
              <a:t>Medical negligence – </a:t>
            </a:r>
            <a:r>
              <a:rPr lang="en-US" i="1" u="sng" dirty="0"/>
              <a:t>practice &amp; procedure</a:t>
            </a:r>
            <a:endParaRPr lang="en-MY" i="1" u="sng" dirty="0"/>
          </a:p>
        </p:txBody>
      </p:sp>
      <p:sp>
        <p:nvSpPr>
          <p:cNvPr id="3" name="Subtitle 2">
            <a:extLst>
              <a:ext uri="{FF2B5EF4-FFF2-40B4-BE49-F238E27FC236}">
                <a16:creationId xmlns:a16="http://schemas.microsoft.com/office/drawing/2014/main" id="{9D1370D0-A556-2E0C-B9CC-8F31CC82C854}"/>
              </a:ext>
            </a:extLst>
          </p:cNvPr>
          <p:cNvSpPr>
            <a:spLocks noGrp="1"/>
          </p:cNvSpPr>
          <p:nvPr>
            <p:ph type="subTitle" idx="1"/>
          </p:nvPr>
        </p:nvSpPr>
        <p:spPr/>
        <p:txBody>
          <a:bodyPr>
            <a:normAutofit/>
          </a:bodyPr>
          <a:lstStyle/>
          <a:p>
            <a:pPr algn="ctr"/>
            <a:r>
              <a:rPr lang="en-US" sz="2400" i="1" dirty="0">
                <a:solidFill>
                  <a:schemeClr val="tx1"/>
                </a:solidFill>
                <a:latin typeface="Aptos" panose="020B0004020202020204" pitchFamily="34" charset="0"/>
              </a:rPr>
              <a:t>R. </a:t>
            </a:r>
            <a:r>
              <a:rPr lang="en-US" sz="2400" i="1" dirty="0" err="1">
                <a:solidFill>
                  <a:schemeClr val="tx1"/>
                </a:solidFill>
                <a:latin typeface="Aptos" panose="020B0004020202020204" pitchFamily="34" charset="0"/>
              </a:rPr>
              <a:t>Jayabalan</a:t>
            </a:r>
            <a:endParaRPr lang="en-US" sz="2400" i="1" dirty="0">
              <a:solidFill>
                <a:schemeClr val="tx1"/>
              </a:solidFill>
              <a:latin typeface="Aptos" panose="020B0004020202020204" pitchFamily="34" charset="0"/>
            </a:endParaRPr>
          </a:p>
          <a:p>
            <a:pPr algn="ctr"/>
            <a:r>
              <a:rPr lang="en-US" sz="2400" i="1" dirty="0" err="1">
                <a:solidFill>
                  <a:schemeClr val="tx1"/>
                </a:solidFill>
                <a:latin typeface="Aptos" panose="020B0004020202020204" pitchFamily="34" charset="0"/>
              </a:rPr>
              <a:t>Messrs</a:t>
            </a:r>
            <a:r>
              <a:rPr lang="en-US" sz="2400" i="1" dirty="0">
                <a:solidFill>
                  <a:schemeClr val="tx1"/>
                </a:solidFill>
                <a:latin typeface="Aptos" panose="020B0004020202020204" pitchFamily="34" charset="0"/>
              </a:rPr>
              <a:t> r. Jayabalan</a:t>
            </a:r>
          </a:p>
          <a:p>
            <a:pPr algn="ctr"/>
            <a:r>
              <a:rPr lang="en-US" sz="2400" i="1" dirty="0">
                <a:solidFill>
                  <a:schemeClr val="tx1"/>
                </a:solidFill>
                <a:latin typeface="Aptos" panose="020B0004020202020204" pitchFamily="34" charset="0"/>
              </a:rPr>
              <a:t>JOHOR BAHRU</a:t>
            </a:r>
            <a:endParaRPr lang="en-MY" sz="2400" i="1" dirty="0">
              <a:solidFill>
                <a:schemeClr val="tx1"/>
              </a:solidFill>
              <a:latin typeface="Aptos" panose="020B0004020202020204" pitchFamily="34" charset="0"/>
            </a:endParaRPr>
          </a:p>
        </p:txBody>
      </p:sp>
    </p:spTree>
    <p:extLst>
      <p:ext uri="{BB962C8B-B14F-4D97-AF65-F5344CB8AC3E}">
        <p14:creationId xmlns:p14="http://schemas.microsoft.com/office/powerpoint/2010/main" val="899551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7296-6E3A-AEC8-C06D-1BDDB4ED6BDA}"/>
              </a:ext>
            </a:extLst>
          </p:cNvPr>
          <p:cNvSpPr>
            <a:spLocks noGrp="1"/>
          </p:cNvSpPr>
          <p:nvPr>
            <p:ph type="title"/>
          </p:nvPr>
        </p:nvSpPr>
        <p:spPr>
          <a:xfrm>
            <a:off x="1141413" y="375385"/>
            <a:ext cx="9905998" cy="1029903"/>
          </a:xfrm>
        </p:spPr>
        <p:txBody>
          <a:bodyPr/>
          <a:lstStyle/>
          <a:p>
            <a:r>
              <a:rPr lang="en-US" dirty="0"/>
              <a:t>Limitation Period</a:t>
            </a:r>
            <a:endParaRPr lang="en-MY" dirty="0"/>
          </a:p>
        </p:txBody>
      </p:sp>
      <p:sp>
        <p:nvSpPr>
          <p:cNvPr id="3" name="Content Placeholder 2">
            <a:extLst>
              <a:ext uri="{FF2B5EF4-FFF2-40B4-BE49-F238E27FC236}">
                <a16:creationId xmlns:a16="http://schemas.microsoft.com/office/drawing/2014/main" id="{F1938B23-D2A3-36B7-45F2-AF85F51BBB0D}"/>
              </a:ext>
            </a:extLst>
          </p:cNvPr>
          <p:cNvSpPr>
            <a:spLocks noGrp="1"/>
          </p:cNvSpPr>
          <p:nvPr>
            <p:ph idx="1"/>
          </p:nvPr>
        </p:nvSpPr>
        <p:spPr>
          <a:xfrm>
            <a:off x="1141412" y="1318662"/>
            <a:ext cx="9905999" cy="4920820"/>
          </a:xfrm>
        </p:spPr>
        <p:txBody>
          <a:bodyPr>
            <a:normAutofit/>
          </a:bodyPr>
          <a:lstStyle/>
          <a:p>
            <a:pPr marL="0" indent="0" algn="just">
              <a:buNone/>
            </a:pPr>
            <a:r>
              <a:rPr lang="en-US" u="sng" dirty="0"/>
              <a:t>Claim against private doctor and hospitals</a:t>
            </a:r>
            <a:r>
              <a:rPr lang="en-US" dirty="0"/>
              <a:t>:</a:t>
            </a:r>
          </a:p>
          <a:p>
            <a:pPr marL="0" indent="0" algn="just">
              <a:buNone/>
            </a:pPr>
            <a:r>
              <a:rPr lang="en-US" dirty="0"/>
              <a:t>Sec 6(1)  Limitation  Act 1953 – 6 years from the date of accrual of the cause of action – tort (negligence)  and contract. </a:t>
            </a:r>
          </a:p>
          <a:p>
            <a:pPr marL="0" indent="0" algn="just">
              <a:buNone/>
            </a:pPr>
            <a:endParaRPr lang="en-US" dirty="0"/>
          </a:p>
          <a:p>
            <a:pPr marL="0" indent="0" algn="just">
              <a:buNone/>
            </a:pPr>
            <a:r>
              <a:rPr lang="en-US" dirty="0"/>
              <a:t>Sec 24 Limitation Act 1953 – time does not run if the plaintiff was under a disability </a:t>
            </a:r>
            <a:r>
              <a:rPr lang="en-US" i="1" dirty="0"/>
              <a:t>(minor or under mental disorder) </a:t>
            </a:r>
            <a:r>
              <a:rPr lang="en-US" dirty="0"/>
              <a:t>at the  accrual of the cause of action. Time only starts when the disability ceases – extension of limitation period. </a:t>
            </a:r>
          </a:p>
          <a:p>
            <a:pPr marL="0" indent="0" algn="just">
              <a:buNone/>
            </a:pPr>
            <a:endParaRPr lang="en-US" dirty="0"/>
          </a:p>
          <a:p>
            <a:pPr marL="0" indent="0" algn="just">
              <a:buNone/>
            </a:pPr>
            <a:r>
              <a:rPr lang="en-US" dirty="0"/>
              <a:t>- </a:t>
            </a:r>
            <a:r>
              <a:rPr lang="en-US" i="1" dirty="0" err="1"/>
              <a:t>Ruppanlangi</a:t>
            </a:r>
            <a:r>
              <a:rPr lang="en-US" i="1" dirty="0"/>
              <a:t> </a:t>
            </a:r>
            <a:r>
              <a:rPr lang="en-US" i="1" dirty="0" err="1"/>
              <a:t>Saridewi</a:t>
            </a:r>
            <a:r>
              <a:rPr lang="en-US" i="1" dirty="0"/>
              <a:t> </a:t>
            </a:r>
            <a:r>
              <a:rPr lang="en-US" i="1" dirty="0" err="1"/>
              <a:t>Kalawa</a:t>
            </a:r>
            <a:r>
              <a:rPr lang="en-US" i="1" dirty="0"/>
              <a:t> v.  </a:t>
            </a:r>
            <a:r>
              <a:rPr lang="en-US" i="1" dirty="0" err="1"/>
              <a:t>Kajang</a:t>
            </a:r>
            <a:r>
              <a:rPr lang="en-US" i="1" dirty="0"/>
              <a:t> Specialist Hospital </a:t>
            </a:r>
            <a:r>
              <a:rPr lang="en-US" dirty="0"/>
              <a:t> [2023] 4 AMR 687</a:t>
            </a:r>
          </a:p>
        </p:txBody>
      </p:sp>
    </p:spTree>
    <p:extLst>
      <p:ext uri="{BB962C8B-B14F-4D97-AF65-F5344CB8AC3E}">
        <p14:creationId xmlns:p14="http://schemas.microsoft.com/office/powerpoint/2010/main" val="573790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0A0F4-C4DE-BA01-7CEB-D7BB31AF493A}"/>
              </a:ext>
            </a:extLst>
          </p:cNvPr>
          <p:cNvSpPr>
            <a:spLocks noGrp="1"/>
          </p:cNvSpPr>
          <p:nvPr>
            <p:ph type="title"/>
          </p:nvPr>
        </p:nvSpPr>
        <p:spPr>
          <a:xfrm>
            <a:off x="1141413" y="618518"/>
            <a:ext cx="9905998" cy="469137"/>
          </a:xfrm>
        </p:spPr>
        <p:txBody>
          <a:bodyPr>
            <a:normAutofit fontScale="90000"/>
          </a:bodyPr>
          <a:lstStyle/>
          <a:p>
            <a:endParaRPr lang="en-MY" dirty="0"/>
          </a:p>
        </p:txBody>
      </p:sp>
      <p:sp>
        <p:nvSpPr>
          <p:cNvPr id="3" name="Content Placeholder 2">
            <a:extLst>
              <a:ext uri="{FF2B5EF4-FFF2-40B4-BE49-F238E27FC236}">
                <a16:creationId xmlns:a16="http://schemas.microsoft.com/office/drawing/2014/main" id="{9E2EEF9D-953F-323F-81E2-B73AC44B67E5}"/>
              </a:ext>
            </a:extLst>
          </p:cNvPr>
          <p:cNvSpPr>
            <a:spLocks noGrp="1"/>
          </p:cNvSpPr>
          <p:nvPr>
            <p:ph idx="1"/>
          </p:nvPr>
        </p:nvSpPr>
        <p:spPr>
          <a:xfrm>
            <a:off x="1141412" y="1328286"/>
            <a:ext cx="9905999" cy="4985887"/>
          </a:xfrm>
        </p:spPr>
        <p:txBody>
          <a:bodyPr>
            <a:normAutofit fontScale="85000" lnSpcReduction="20000"/>
          </a:bodyPr>
          <a:lstStyle/>
          <a:p>
            <a:pPr marL="0" indent="0" algn="just">
              <a:buNone/>
            </a:pPr>
            <a:r>
              <a:rPr lang="en-MY" sz="2800" u="sng" dirty="0"/>
              <a:t>Claims against government doctors and hospitals</a:t>
            </a:r>
          </a:p>
          <a:p>
            <a:pPr marL="0" indent="0" algn="just">
              <a:buNone/>
            </a:pPr>
            <a:r>
              <a:rPr lang="en-MY" sz="2800" dirty="0"/>
              <a:t>Sec 2 Public Authorities Protection Act 1948 – 3 years from the accrual of cause of action. </a:t>
            </a:r>
          </a:p>
          <a:p>
            <a:endParaRPr lang="en-US" sz="2800" dirty="0"/>
          </a:p>
          <a:p>
            <a:r>
              <a:rPr lang="en-US" sz="2800" dirty="0"/>
              <a:t>Extension of limitation under sec 24 Limitation Act 1953 also applies to limitation periods governed by the Public Authorities Protection Act 1948 – for claims against government hospitals.</a:t>
            </a:r>
          </a:p>
          <a:p>
            <a:endParaRPr lang="en-US" sz="2800" dirty="0"/>
          </a:p>
          <a:p>
            <a:r>
              <a:rPr lang="en-US" sz="2800" dirty="0"/>
              <a:t>For dependency claim (sec 7 claims) and estate claim (sec 8 claims)  the limitation period is 3 years from the date of the patient’s death – sec 7(5)   Civil Law Act 1956. </a:t>
            </a:r>
          </a:p>
          <a:p>
            <a:endParaRPr lang="en-MY" dirty="0"/>
          </a:p>
        </p:txBody>
      </p:sp>
    </p:spTree>
    <p:extLst>
      <p:ext uri="{BB962C8B-B14F-4D97-AF65-F5344CB8AC3E}">
        <p14:creationId xmlns:p14="http://schemas.microsoft.com/office/powerpoint/2010/main" val="3571828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468E0-44D5-982E-47C6-0DE0A9D00E55}"/>
              </a:ext>
            </a:extLst>
          </p:cNvPr>
          <p:cNvSpPr>
            <a:spLocks noGrp="1"/>
          </p:cNvSpPr>
          <p:nvPr>
            <p:ph type="title"/>
          </p:nvPr>
        </p:nvSpPr>
        <p:spPr>
          <a:xfrm>
            <a:off x="1141413" y="356136"/>
            <a:ext cx="9905998" cy="1222408"/>
          </a:xfrm>
        </p:spPr>
        <p:txBody>
          <a:bodyPr/>
          <a:lstStyle/>
          <a:p>
            <a:r>
              <a:rPr lang="en-US" dirty="0"/>
              <a:t>Pleading </a:t>
            </a:r>
            <a:endParaRPr lang="en-MY" dirty="0"/>
          </a:p>
        </p:txBody>
      </p:sp>
      <p:sp>
        <p:nvSpPr>
          <p:cNvPr id="3" name="Content Placeholder 2">
            <a:extLst>
              <a:ext uri="{FF2B5EF4-FFF2-40B4-BE49-F238E27FC236}">
                <a16:creationId xmlns:a16="http://schemas.microsoft.com/office/drawing/2014/main" id="{B656B1C6-A83F-04B7-1BF7-A0FAF8F59736}"/>
              </a:ext>
            </a:extLst>
          </p:cNvPr>
          <p:cNvSpPr>
            <a:spLocks noGrp="1"/>
          </p:cNvSpPr>
          <p:nvPr>
            <p:ph idx="1"/>
          </p:nvPr>
        </p:nvSpPr>
        <p:spPr>
          <a:xfrm>
            <a:off x="1141412" y="1443788"/>
            <a:ext cx="9905999" cy="4716379"/>
          </a:xfrm>
        </p:spPr>
        <p:txBody>
          <a:bodyPr>
            <a:normAutofit/>
          </a:bodyPr>
          <a:lstStyle/>
          <a:p>
            <a:r>
              <a:rPr lang="en-US" dirty="0"/>
              <a:t>The statement of claim must plead all material facts necessary to prove the claim including antecedent facts, particulars of breach and damage. The </a:t>
            </a:r>
            <a:r>
              <a:rPr lang="en-US" i="1" dirty="0"/>
              <a:t>locus</a:t>
            </a:r>
            <a:r>
              <a:rPr lang="en-US" dirty="0"/>
              <a:t> of the claimant must be made clear </a:t>
            </a:r>
            <a:r>
              <a:rPr lang="en-US" dirty="0" err="1"/>
              <a:t>e.g</a:t>
            </a:r>
            <a:r>
              <a:rPr lang="en-US" dirty="0"/>
              <a:t> litigation representative.</a:t>
            </a:r>
          </a:p>
          <a:p>
            <a:endParaRPr lang="en-US" dirty="0"/>
          </a:p>
          <a:p>
            <a:r>
              <a:rPr lang="en-US" dirty="0"/>
              <a:t>The particulars of negligence ought to be pleaded clearly and possibly enumerated using the expert’s opinion as a guide. The particulars must be consistent with the expert opinion. </a:t>
            </a:r>
          </a:p>
          <a:p>
            <a:r>
              <a:rPr lang="en-US" i="1" dirty="0"/>
              <a:t>Dennis Lee Thian </a:t>
            </a:r>
            <a:r>
              <a:rPr lang="en-US" i="1" dirty="0" err="1"/>
              <a:t>Poh</a:t>
            </a:r>
            <a:r>
              <a:rPr lang="en-US" i="1" dirty="0"/>
              <a:t>  v.  Dr Michael Samy  </a:t>
            </a:r>
            <a:r>
              <a:rPr lang="en-US" dirty="0"/>
              <a:t>[2012] 4 MLJ 673</a:t>
            </a:r>
          </a:p>
          <a:p>
            <a:r>
              <a:rPr lang="en-MY" i="1" dirty="0"/>
              <a:t>Mohd </a:t>
            </a:r>
            <a:r>
              <a:rPr lang="en-MY" i="1" dirty="0" err="1"/>
              <a:t>Fadli</a:t>
            </a:r>
            <a:r>
              <a:rPr lang="en-MY" i="1" dirty="0"/>
              <a:t> bin Bakar  v.  </a:t>
            </a:r>
            <a:r>
              <a:rPr lang="en-MY" i="1" dirty="0" err="1"/>
              <a:t>Pengarah</a:t>
            </a:r>
            <a:r>
              <a:rPr lang="en-MY" i="1" dirty="0"/>
              <a:t> Hospital Selayang </a:t>
            </a:r>
            <a:r>
              <a:rPr lang="en-MY" dirty="0"/>
              <a:t>[2016] MLJU 1881</a:t>
            </a:r>
            <a:endParaRPr lang="en-MY" i="1" dirty="0"/>
          </a:p>
        </p:txBody>
      </p:sp>
    </p:spTree>
    <p:extLst>
      <p:ext uri="{BB962C8B-B14F-4D97-AF65-F5344CB8AC3E}">
        <p14:creationId xmlns:p14="http://schemas.microsoft.com/office/powerpoint/2010/main" val="3716283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6AEC9-8E8B-8CA4-E2AC-94F104451FED}"/>
              </a:ext>
            </a:extLst>
          </p:cNvPr>
          <p:cNvSpPr>
            <a:spLocks noGrp="1"/>
          </p:cNvSpPr>
          <p:nvPr>
            <p:ph type="title"/>
          </p:nvPr>
        </p:nvSpPr>
        <p:spPr>
          <a:xfrm>
            <a:off x="1141413" y="346510"/>
            <a:ext cx="9905998" cy="972151"/>
          </a:xfrm>
        </p:spPr>
        <p:txBody>
          <a:bodyPr/>
          <a:lstStyle/>
          <a:p>
            <a:r>
              <a:rPr lang="en-US" dirty="0"/>
              <a:t>Medical report AND MEDICAL RECORDS </a:t>
            </a:r>
            <a:endParaRPr lang="en-MY" dirty="0"/>
          </a:p>
        </p:txBody>
      </p:sp>
      <p:sp>
        <p:nvSpPr>
          <p:cNvPr id="3" name="Content Placeholder 2">
            <a:extLst>
              <a:ext uri="{FF2B5EF4-FFF2-40B4-BE49-F238E27FC236}">
                <a16:creationId xmlns:a16="http://schemas.microsoft.com/office/drawing/2014/main" id="{BD59253B-D567-D6C8-F076-96C132BC74CF}"/>
              </a:ext>
            </a:extLst>
          </p:cNvPr>
          <p:cNvSpPr>
            <a:spLocks noGrp="1"/>
          </p:cNvSpPr>
          <p:nvPr>
            <p:ph idx="1"/>
          </p:nvPr>
        </p:nvSpPr>
        <p:spPr>
          <a:xfrm>
            <a:off x="1141412" y="1443789"/>
            <a:ext cx="9905999" cy="4880009"/>
          </a:xfrm>
        </p:spPr>
        <p:txBody>
          <a:bodyPr>
            <a:normAutofit fontScale="25000" lnSpcReduction="20000"/>
          </a:bodyPr>
          <a:lstStyle/>
          <a:p>
            <a:pPr algn="just"/>
            <a:r>
              <a:rPr lang="en-US" sz="9600" dirty="0">
                <a:latin typeface="+mj-lt"/>
                <a:cs typeface="Arial" panose="020B0604020202020204" pitchFamily="34" charset="0"/>
              </a:rPr>
              <a:t>Medical records must be examined to identify the potential defendants (especially in claims against government hospital) AND the facts necessary to establish the negligent act or the particulars of negligence.</a:t>
            </a:r>
          </a:p>
          <a:p>
            <a:endParaRPr lang="en-US" sz="9600" dirty="0">
              <a:latin typeface="+mj-lt"/>
              <a:cs typeface="Arial" panose="020B0604020202020204" pitchFamily="34" charset="0"/>
            </a:endParaRPr>
          </a:p>
          <a:p>
            <a:pPr marL="0" indent="0">
              <a:buNone/>
            </a:pPr>
            <a:r>
              <a:rPr lang="en-US" sz="9600" u="sng" dirty="0">
                <a:latin typeface="+mj-lt"/>
                <a:cs typeface="Arial" panose="020B0604020202020204" pitchFamily="34" charset="0"/>
              </a:rPr>
              <a:t>Patient’s right of access to medical records</a:t>
            </a:r>
          </a:p>
          <a:p>
            <a:r>
              <a:rPr lang="en-US" sz="9600" i="1" dirty="0">
                <a:latin typeface="+mj-lt"/>
                <a:cs typeface="Arial" panose="020B0604020202020204" pitchFamily="34" charset="0"/>
              </a:rPr>
              <a:t>Nurul Husna Muhammad Hafiz &amp; Anor  v.  Kerajaan Malaysia &amp; </a:t>
            </a:r>
            <a:r>
              <a:rPr lang="en-US" sz="9600" i="1" dirty="0" err="1">
                <a:latin typeface="+mj-lt"/>
                <a:cs typeface="Arial" panose="020B0604020202020204" pitchFamily="34" charset="0"/>
              </a:rPr>
              <a:t>Ors</a:t>
            </a:r>
            <a:r>
              <a:rPr lang="en-US" sz="9600" i="1" dirty="0">
                <a:latin typeface="+mj-lt"/>
                <a:cs typeface="Arial" panose="020B0604020202020204" pitchFamily="34" charset="0"/>
              </a:rPr>
              <a:t> </a:t>
            </a:r>
            <a:r>
              <a:rPr lang="en-US" sz="9600" dirty="0">
                <a:latin typeface="+mj-lt"/>
                <a:cs typeface="Arial" panose="020B0604020202020204" pitchFamily="34" charset="0"/>
              </a:rPr>
              <a:t>[2014] 1 CLJ 825 – patient has a right of access to his medical records, court order is not necessary. </a:t>
            </a:r>
          </a:p>
          <a:p>
            <a:r>
              <a:rPr lang="en-US" sz="9600" dirty="0">
                <a:latin typeface="+mj-lt"/>
                <a:cs typeface="Arial" panose="020B0604020202020204" pitchFamily="34" charset="0"/>
              </a:rPr>
              <a:t>MMC Guideline 002/2006 </a:t>
            </a:r>
            <a:r>
              <a:rPr lang="en-US" sz="9600" i="1" dirty="0">
                <a:latin typeface="+mj-lt"/>
                <a:cs typeface="Arial" panose="020B0604020202020204" pitchFamily="34" charset="0"/>
              </a:rPr>
              <a:t>“Medical Records and Medical Reports” – item no. 1.15</a:t>
            </a:r>
          </a:p>
          <a:p>
            <a:r>
              <a:rPr lang="en-US" sz="9600" i="1" dirty="0">
                <a:latin typeface="+mj-lt"/>
                <a:cs typeface="Arial" panose="020B0604020202020204" pitchFamily="34" charset="0"/>
              </a:rPr>
              <a:t>Similar circular at KKM applied by AGC for records from government hospitals</a:t>
            </a:r>
          </a:p>
          <a:p>
            <a:pPr marL="0" indent="0">
              <a:buNone/>
            </a:pPr>
            <a:endParaRPr lang="en-US" sz="8000" i="1" dirty="0">
              <a:latin typeface="Arial" panose="020B0604020202020204" pitchFamily="34" charset="0"/>
              <a:cs typeface="Arial" panose="020B0604020202020204" pitchFamily="34" charset="0"/>
            </a:endParaRPr>
          </a:p>
          <a:p>
            <a:endParaRPr lang="en-US" i="1" dirty="0"/>
          </a:p>
          <a:p>
            <a:endParaRPr lang="en-US" i="1" dirty="0"/>
          </a:p>
          <a:p>
            <a:r>
              <a:rPr lang="en-US" dirty="0"/>
              <a:t> </a:t>
            </a:r>
            <a:endParaRPr lang="en-MY" dirty="0"/>
          </a:p>
        </p:txBody>
      </p:sp>
    </p:spTree>
    <p:extLst>
      <p:ext uri="{BB962C8B-B14F-4D97-AF65-F5344CB8AC3E}">
        <p14:creationId xmlns:p14="http://schemas.microsoft.com/office/powerpoint/2010/main" val="805567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DAF75-179C-374D-EF88-AC4156B1759D}"/>
              </a:ext>
            </a:extLst>
          </p:cNvPr>
          <p:cNvSpPr>
            <a:spLocks noGrp="1"/>
          </p:cNvSpPr>
          <p:nvPr>
            <p:ph type="title"/>
          </p:nvPr>
        </p:nvSpPr>
        <p:spPr>
          <a:xfrm>
            <a:off x="1141413" y="375385"/>
            <a:ext cx="9905998" cy="1270535"/>
          </a:xfrm>
        </p:spPr>
        <p:txBody>
          <a:bodyPr/>
          <a:lstStyle/>
          <a:p>
            <a:r>
              <a:rPr lang="en-US" dirty="0"/>
              <a:t>IMPORTANCE OF MEDICAL RECORDS</a:t>
            </a:r>
            <a:endParaRPr lang="en-MY" dirty="0"/>
          </a:p>
        </p:txBody>
      </p:sp>
      <p:sp>
        <p:nvSpPr>
          <p:cNvPr id="3" name="Content Placeholder 2">
            <a:extLst>
              <a:ext uri="{FF2B5EF4-FFF2-40B4-BE49-F238E27FC236}">
                <a16:creationId xmlns:a16="http://schemas.microsoft.com/office/drawing/2014/main" id="{DFE44C32-058F-1EF5-DF0F-B9BB94A8371B}"/>
              </a:ext>
            </a:extLst>
          </p:cNvPr>
          <p:cNvSpPr>
            <a:spLocks noGrp="1"/>
          </p:cNvSpPr>
          <p:nvPr>
            <p:ph idx="1"/>
          </p:nvPr>
        </p:nvSpPr>
        <p:spPr>
          <a:xfrm>
            <a:off x="1125370" y="1527592"/>
            <a:ext cx="9905999" cy="4796206"/>
          </a:xfrm>
        </p:spPr>
        <p:txBody>
          <a:bodyPr>
            <a:normAutofit/>
          </a:bodyPr>
          <a:lstStyle/>
          <a:p>
            <a:pPr algn="just"/>
            <a:r>
              <a:rPr lang="en-US" dirty="0"/>
              <a:t>The records such as </a:t>
            </a:r>
            <a:r>
              <a:rPr lang="en-US" i="1" dirty="0"/>
              <a:t>the doctor’s notes, clinical notes, reports, images, charts, inquiry reports</a:t>
            </a:r>
            <a:r>
              <a:rPr lang="en-US" dirty="0"/>
              <a:t> - forms an important </a:t>
            </a:r>
            <a:r>
              <a:rPr lang="en-US" i="1" dirty="0"/>
              <a:t>contemporaneous document </a:t>
            </a:r>
            <a:r>
              <a:rPr lang="en-US" dirty="0"/>
              <a:t>that provides reliable evidence on what happened and in determining the probability of the competing versions between the patient and the doctor. </a:t>
            </a:r>
          </a:p>
          <a:p>
            <a:pPr algn="just"/>
            <a:endParaRPr lang="en-US" dirty="0"/>
          </a:p>
          <a:p>
            <a:pPr algn="just"/>
            <a:r>
              <a:rPr lang="en-US" dirty="0"/>
              <a:t>Court tend to rely heavily on the medical records unless there are strong evidence/reasons to dispute the reliability of the records.  </a:t>
            </a:r>
          </a:p>
          <a:p>
            <a:endParaRPr lang="en-US" dirty="0"/>
          </a:p>
          <a:p>
            <a:r>
              <a:rPr lang="en-US" i="1" dirty="0"/>
              <a:t>Dr </a:t>
            </a:r>
            <a:r>
              <a:rPr lang="en-US" i="1" dirty="0" err="1"/>
              <a:t>Premitha</a:t>
            </a:r>
            <a:r>
              <a:rPr lang="en-US" i="1" dirty="0"/>
              <a:t> Damodaran  v  GTK &amp; Anor </a:t>
            </a:r>
            <a:r>
              <a:rPr lang="en-US" dirty="0"/>
              <a:t>[2022] 3 MLJ 484, CA</a:t>
            </a:r>
            <a:r>
              <a:rPr lang="en-US" i="1" dirty="0"/>
              <a:t> </a:t>
            </a:r>
            <a:endParaRPr lang="en-MY" i="1" dirty="0"/>
          </a:p>
        </p:txBody>
      </p:sp>
    </p:spTree>
    <p:extLst>
      <p:ext uri="{BB962C8B-B14F-4D97-AF65-F5344CB8AC3E}">
        <p14:creationId xmlns:p14="http://schemas.microsoft.com/office/powerpoint/2010/main" val="783101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DFEFE-F9E4-D867-DACF-C504450A8FCD}"/>
              </a:ext>
            </a:extLst>
          </p:cNvPr>
          <p:cNvSpPr>
            <a:spLocks noGrp="1"/>
          </p:cNvSpPr>
          <p:nvPr>
            <p:ph type="title"/>
          </p:nvPr>
        </p:nvSpPr>
        <p:spPr>
          <a:xfrm>
            <a:off x="1141413" y="308008"/>
            <a:ext cx="9905998" cy="1078030"/>
          </a:xfrm>
        </p:spPr>
        <p:txBody>
          <a:bodyPr/>
          <a:lstStyle/>
          <a:p>
            <a:r>
              <a:rPr lang="en-US" dirty="0"/>
              <a:t>PRE-ACTION DISCOVERY </a:t>
            </a:r>
            <a:endParaRPr lang="en-MY" dirty="0"/>
          </a:p>
        </p:txBody>
      </p:sp>
      <p:sp>
        <p:nvSpPr>
          <p:cNvPr id="3" name="Content Placeholder 2">
            <a:extLst>
              <a:ext uri="{FF2B5EF4-FFF2-40B4-BE49-F238E27FC236}">
                <a16:creationId xmlns:a16="http://schemas.microsoft.com/office/drawing/2014/main" id="{7546CC3C-67DB-9CCC-C7BD-90B711708656}"/>
              </a:ext>
            </a:extLst>
          </p:cNvPr>
          <p:cNvSpPr>
            <a:spLocks noGrp="1"/>
          </p:cNvSpPr>
          <p:nvPr>
            <p:ph idx="1"/>
          </p:nvPr>
        </p:nvSpPr>
        <p:spPr>
          <a:xfrm>
            <a:off x="1141412" y="1386038"/>
            <a:ext cx="9905999" cy="4853444"/>
          </a:xfrm>
        </p:spPr>
        <p:txBody>
          <a:bodyPr>
            <a:normAutofit fontScale="85000" lnSpcReduction="10000"/>
          </a:bodyPr>
          <a:lstStyle/>
          <a:p>
            <a:pPr algn="just"/>
            <a:r>
              <a:rPr lang="en-US" sz="2800" dirty="0"/>
              <a:t>Pre-action discovery </a:t>
            </a:r>
            <a:r>
              <a:rPr lang="en-US" sz="2800" u="sng" dirty="0"/>
              <a:t>O. 24 r. 7A Rules of Court 2012</a:t>
            </a:r>
            <a:r>
              <a:rPr lang="en-US" sz="2800" dirty="0"/>
              <a:t>- In order to prepare the claim and/or to obtain expert opinion on whether there is a viable claim, the patient would require the full and complete medical records. </a:t>
            </a:r>
          </a:p>
          <a:p>
            <a:pPr algn="just"/>
            <a:endParaRPr lang="en-US" sz="2800" dirty="0"/>
          </a:p>
          <a:p>
            <a:pPr algn="just"/>
            <a:r>
              <a:rPr lang="en-US" sz="2800" dirty="0"/>
              <a:t>If the hospital refused to disclose the records, pre-action discovery application may be filed under O. 24 r. 7A  to obtain the necessary documents from any party who has it and/or to identify the  potential defendants to the claim.  </a:t>
            </a:r>
          </a:p>
          <a:p>
            <a:pPr algn="just"/>
            <a:r>
              <a:rPr lang="en-US" sz="2800" i="1" dirty="0"/>
              <a:t>There is </a:t>
            </a:r>
            <a:r>
              <a:rPr lang="en-US" sz="2800" i="1" u="sng" dirty="0"/>
              <a:t>right to inspect </a:t>
            </a:r>
            <a:r>
              <a:rPr lang="en-US" sz="2800" i="1" dirty="0"/>
              <a:t>the original records – O. 24. </a:t>
            </a:r>
          </a:p>
          <a:p>
            <a:pPr algn="just"/>
            <a:endParaRPr lang="en-US" sz="2800" dirty="0"/>
          </a:p>
          <a:p>
            <a:pPr algn="just"/>
            <a:r>
              <a:rPr lang="en-US" sz="2800" i="1" dirty="0" err="1"/>
              <a:t>Tey</a:t>
            </a:r>
            <a:r>
              <a:rPr lang="en-US" sz="2800" i="1" dirty="0"/>
              <a:t> Por Yee &amp; Anor  v.  </a:t>
            </a:r>
            <a:r>
              <a:rPr lang="en-US" sz="2800" i="1" dirty="0" err="1"/>
              <a:t>Protasco</a:t>
            </a:r>
            <a:r>
              <a:rPr lang="en-US" sz="2800" i="1" dirty="0"/>
              <a:t> </a:t>
            </a:r>
            <a:r>
              <a:rPr lang="en-US" sz="2800" i="1" dirty="0" err="1"/>
              <a:t>Bhd</a:t>
            </a:r>
            <a:r>
              <a:rPr lang="en-US" sz="2800" i="1" dirty="0"/>
              <a:t> </a:t>
            </a:r>
            <a:r>
              <a:rPr lang="en-US" sz="2800" dirty="0"/>
              <a:t>[2021] 1 MLJ 76</a:t>
            </a:r>
            <a:endParaRPr lang="en-US" sz="2800" i="1" dirty="0"/>
          </a:p>
          <a:p>
            <a:endParaRPr lang="en-MY" dirty="0"/>
          </a:p>
        </p:txBody>
      </p:sp>
    </p:spTree>
    <p:extLst>
      <p:ext uri="{BB962C8B-B14F-4D97-AF65-F5344CB8AC3E}">
        <p14:creationId xmlns:p14="http://schemas.microsoft.com/office/powerpoint/2010/main" val="4068376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F145-D9C0-C9F3-2F27-EBA4462E433C}"/>
              </a:ext>
            </a:extLst>
          </p:cNvPr>
          <p:cNvSpPr>
            <a:spLocks noGrp="1"/>
          </p:cNvSpPr>
          <p:nvPr>
            <p:ph type="title"/>
          </p:nvPr>
        </p:nvSpPr>
        <p:spPr>
          <a:xfrm>
            <a:off x="1141413" y="105878"/>
            <a:ext cx="9905998" cy="1251284"/>
          </a:xfrm>
        </p:spPr>
        <p:txBody>
          <a:bodyPr/>
          <a:lstStyle/>
          <a:p>
            <a:r>
              <a:rPr lang="en-US" dirty="0"/>
              <a:t>EXPERT REPORT</a:t>
            </a:r>
            <a:endParaRPr lang="en-MY" dirty="0"/>
          </a:p>
        </p:txBody>
      </p:sp>
      <p:sp>
        <p:nvSpPr>
          <p:cNvPr id="3" name="Content Placeholder 2">
            <a:extLst>
              <a:ext uri="{FF2B5EF4-FFF2-40B4-BE49-F238E27FC236}">
                <a16:creationId xmlns:a16="http://schemas.microsoft.com/office/drawing/2014/main" id="{BFD5AC66-CF58-2E16-57C6-1755CEBD6F42}"/>
              </a:ext>
            </a:extLst>
          </p:cNvPr>
          <p:cNvSpPr>
            <a:spLocks noGrp="1"/>
          </p:cNvSpPr>
          <p:nvPr>
            <p:ph idx="1"/>
          </p:nvPr>
        </p:nvSpPr>
        <p:spPr>
          <a:xfrm>
            <a:off x="1141412" y="1453415"/>
            <a:ext cx="9905999" cy="4957010"/>
          </a:xfrm>
        </p:spPr>
        <p:txBody>
          <a:bodyPr>
            <a:normAutofit lnSpcReduction="10000"/>
          </a:bodyPr>
          <a:lstStyle/>
          <a:p>
            <a:r>
              <a:rPr lang="en-US" dirty="0"/>
              <a:t>Medical records, reports  and statement of fact to be given to the expert to prepare his opinion - usually on causation;  and often for damages as well  (diagnosis, prognosis and costs of future care/needs).</a:t>
            </a:r>
          </a:p>
          <a:p>
            <a:endParaRPr lang="en-US" dirty="0"/>
          </a:p>
          <a:p>
            <a:r>
              <a:rPr lang="en-US" dirty="0"/>
              <a:t>On causation, the expert usually to address three primary questions:</a:t>
            </a:r>
          </a:p>
          <a:p>
            <a:pPr marL="514350" indent="-514350">
              <a:buAutoNum type="romanLcParenBoth"/>
            </a:pPr>
            <a:r>
              <a:rPr lang="en-MY" i="1" dirty="0"/>
              <a:t>Whether the doctor had acted in accordance with the accepted practice in the profession;</a:t>
            </a:r>
          </a:p>
          <a:p>
            <a:pPr marL="514350" indent="-514350">
              <a:buAutoNum type="romanLcParenBoth"/>
            </a:pPr>
            <a:r>
              <a:rPr lang="en-MY" i="1" dirty="0"/>
              <a:t>Whether his failure to act in accordance with the accepted practice had caused the damage; or had materially contributed to the damage;</a:t>
            </a:r>
          </a:p>
          <a:p>
            <a:pPr marL="514350" indent="-514350">
              <a:buAutoNum type="romanLcParenBoth"/>
            </a:pPr>
            <a:r>
              <a:rPr lang="en-MY" i="1" dirty="0"/>
              <a:t> Whether the damage could have been reasonably foreseen by the doctor. </a:t>
            </a:r>
          </a:p>
        </p:txBody>
      </p:sp>
    </p:spTree>
    <p:extLst>
      <p:ext uri="{BB962C8B-B14F-4D97-AF65-F5344CB8AC3E}">
        <p14:creationId xmlns:p14="http://schemas.microsoft.com/office/powerpoint/2010/main" val="3867514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E0357-C279-FE85-9F38-A106D6F7BF8D}"/>
              </a:ext>
            </a:extLst>
          </p:cNvPr>
          <p:cNvSpPr>
            <a:spLocks noGrp="1"/>
          </p:cNvSpPr>
          <p:nvPr>
            <p:ph type="title"/>
          </p:nvPr>
        </p:nvSpPr>
        <p:spPr>
          <a:xfrm>
            <a:off x="1141413" y="462013"/>
            <a:ext cx="9905998" cy="1135781"/>
          </a:xfrm>
        </p:spPr>
        <p:txBody>
          <a:bodyPr/>
          <a:lstStyle/>
          <a:p>
            <a:r>
              <a:rPr lang="en-US" dirty="0"/>
              <a:t>EXPERT REPORT…</a:t>
            </a:r>
            <a:endParaRPr lang="en-MY" dirty="0"/>
          </a:p>
        </p:txBody>
      </p:sp>
      <p:sp>
        <p:nvSpPr>
          <p:cNvPr id="3" name="Content Placeholder 2">
            <a:extLst>
              <a:ext uri="{FF2B5EF4-FFF2-40B4-BE49-F238E27FC236}">
                <a16:creationId xmlns:a16="http://schemas.microsoft.com/office/drawing/2014/main" id="{6BC19068-A961-4DCF-46EA-1DE1A369BDD2}"/>
              </a:ext>
            </a:extLst>
          </p:cNvPr>
          <p:cNvSpPr>
            <a:spLocks noGrp="1"/>
          </p:cNvSpPr>
          <p:nvPr>
            <p:ph idx="1"/>
          </p:nvPr>
        </p:nvSpPr>
        <p:spPr>
          <a:xfrm>
            <a:off x="1141412" y="1491916"/>
            <a:ext cx="9905999" cy="4747566"/>
          </a:xfrm>
        </p:spPr>
        <p:txBody>
          <a:bodyPr>
            <a:normAutofit lnSpcReduction="10000"/>
          </a:bodyPr>
          <a:lstStyle/>
          <a:p>
            <a:r>
              <a:rPr lang="en-US" dirty="0"/>
              <a:t>To be adduced by way of an affidavit by the expert. The form and content is governed by </a:t>
            </a:r>
            <a:r>
              <a:rPr lang="en-US" u="sng" dirty="0"/>
              <a:t>O. 40A Rules of Court 2012 </a:t>
            </a:r>
            <a:r>
              <a:rPr lang="en-US" dirty="0"/>
              <a:t>-  must be followed. The affidavits are to be filed and exchanged. </a:t>
            </a:r>
            <a:endParaRPr lang="en-US" u="sng" dirty="0"/>
          </a:p>
          <a:p>
            <a:endParaRPr lang="en-US" dirty="0"/>
          </a:p>
          <a:p>
            <a:pPr algn="just"/>
            <a:r>
              <a:rPr lang="en-US" dirty="0"/>
              <a:t>O. 40A must be complied with failing which the report could be objected to or excluded. The expert however could still be allowed to give oral evidence – </a:t>
            </a:r>
            <a:r>
              <a:rPr lang="en-US" i="1" dirty="0"/>
              <a:t>Koay Eng </a:t>
            </a:r>
            <a:r>
              <a:rPr lang="en-US" i="1" dirty="0" err="1"/>
              <a:t>Oon</a:t>
            </a:r>
            <a:r>
              <a:rPr lang="en-US" i="1" dirty="0"/>
              <a:t>  v.  Dr Wong Twee </a:t>
            </a:r>
            <a:r>
              <a:rPr lang="en-US" i="1" dirty="0" err="1"/>
              <a:t>Juat</a:t>
            </a:r>
            <a:r>
              <a:rPr lang="en-US" i="1" dirty="0"/>
              <a:t> &amp; Anor </a:t>
            </a:r>
            <a:r>
              <a:rPr lang="en-US" dirty="0"/>
              <a:t> [2023] 3 AMR 466</a:t>
            </a:r>
          </a:p>
          <a:p>
            <a:pPr marL="0" indent="0" algn="just">
              <a:buNone/>
            </a:pPr>
            <a:r>
              <a:rPr lang="en-US" dirty="0"/>
              <a:t> </a:t>
            </a:r>
          </a:p>
          <a:p>
            <a:r>
              <a:rPr lang="en-US" dirty="0"/>
              <a:t>O. 40A r. 2 – </a:t>
            </a:r>
            <a:r>
              <a:rPr lang="en-US" i="1" dirty="0"/>
              <a:t>the duty of the expert is to assist the court and the duty overrides his obligation to the party that called him or paid him to attend as expert. </a:t>
            </a:r>
            <a:endParaRPr lang="en-US" dirty="0"/>
          </a:p>
        </p:txBody>
      </p:sp>
    </p:spTree>
    <p:extLst>
      <p:ext uri="{BB962C8B-B14F-4D97-AF65-F5344CB8AC3E}">
        <p14:creationId xmlns:p14="http://schemas.microsoft.com/office/powerpoint/2010/main" val="4190845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8D562-BB93-A4C2-0C34-73A53D712F27}"/>
              </a:ext>
            </a:extLst>
          </p:cNvPr>
          <p:cNvSpPr>
            <a:spLocks noGrp="1"/>
          </p:cNvSpPr>
          <p:nvPr>
            <p:ph type="title"/>
          </p:nvPr>
        </p:nvSpPr>
        <p:spPr>
          <a:xfrm>
            <a:off x="1141413" y="240632"/>
            <a:ext cx="9905998" cy="712269"/>
          </a:xfrm>
        </p:spPr>
        <p:txBody>
          <a:bodyPr>
            <a:normAutofit/>
          </a:bodyPr>
          <a:lstStyle/>
          <a:p>
            <a:endParaRPr lang="en-MY" dirty="0"/>
          </a:p>
        </p:txBody>
      </p:sp>
      <p:sp>
        <p:nvSpPr>
          <p:cNvPr id="3" name="Content Placeholder 2">
            <a:extLst>
              <a:ext uri="{FF2B5EF4-FFF2-40B4-BE49-F238E27FC236}">
                <a16:creationId xmlns:a16="http://schemas.microsoft.com/office/drawing/2014/main" id="{A1088283-F0B5-B9C9-5A36-B27DF601C264}"/>
              </a:ext>
            </a:extLst>
          </p:cNvPr>
          <p:cNvSpPr>
            <a:spLocks noGrp="1"/>
          </p:cNvSpPr>
          <p:nvPr>
            <p:ph idx="1"/>
          </p:nvPr>
        </p:nvSpPr>
        <p:spPr>
          <a:xfrm>
            <a:off x="1141412" y="1058779"/>
            <a:ext cx="9905999" cy="5178392"/>
          </a:xfrm>
        </p:spPr>
        <p:txBody>
          <a:bodyPr>
            <a:normAutofit/>
          </a:bodyPr>
          <a:lstStyle/>
          <a:p>
            <a:r>
              <a:rPr lang="en-US" dirty="0"/>
              <a:t>Expert evidence is admissible under </a:t>
            </a:r>
            <a:r>
              <a:rPr lang="en-US" u="sng" dirty="0"/>
              <a:t>sec 45(1) of the Evidence Act 1950 </a:t>
            </a:r>
            <a:r>
              <a:rPr lang="en-US" dirty="0"/>
              <a:t>– on a point of science. Expert </a:t>
            </a:r>
            <a:r>
              <a:rPr lang="en-US" u="sng" dirty="0"/>
              <a:t>must</a:t>
            </a:r>
            <a:r>
              <a:rPr lang="en-US" dirty="0"/>
              <a:t> give reasons for the opinion - sec 51. </a:t>
            </a:r>
          </a:p>
          <a:p>
            <a:r>
              <a:rPr lang="en-US" dirty="0"/>
              <a:t>The opinion must be reasonable, responsible and stands up to logical analysis. However, the Court is not bound by the expert opinion. </a:t>
            </a:r>
          </a:p>
          <a:p>
            <a:pPr marL="0" indent="0">
              <a:buNone/>
            </a:pPr>
            <a:endParaRPr lang="en-US" dirty="0"/>
          </a:p>
          <a:p>
            <a:pPr marL="0" indent="0">
              <a:buNone/>
            </a:pPr>
            <a:r>
              <a:rPr lang="en-US" dirty="0"/>
              <a:t>See: </a:t>
            </a:r>
          </a:p>
          <a:p>
            <a:r>
              <a:rPr lang="en-US" i="1" dirty="0"/>
              <a:t>Ku Jia </a:t>
            </a:r>
            <a:r>
              <a:rPr lang="en-US" i="1" dirty="0" err="1"/>
              <a:t>Shuen</a:t>
            </a:r>
            <a:r>
              <a:rPr lang="en-US" i="1" dirty="0"/>
              <a:t> (an infant)  v. Govt of Malaysia &amp; </a:t>
            </a:r>
            <a:r>
              <a:rPr lang="en-US" i="1" dirty="0" err="1"/>
              <a:t>Ors</a:t>
            </a:r>
            <a:r>
              <a:rPr lang="en-US" i="1" dirty="0"/>
              <a:t> </a:t>
            </a:r>
            <a:r>
              <a:rPr lang="en-US" dirty="0"/>
              <a:t> [2013] 4 MLJ 108</a:t>
            </a:r>
          </a:p>
          <a:p>
            <a:r>
              <a:rPr lang="en-US" i="1" dirty="0"/>
              <a:t>Krishnan Nambiar  v.  Dr P Mahendran  [2009] 4 MLJ 267</a:t>
            </a:r>
          </a:p>
          <a:p>
            <a:r>
              <a:rPr lang="en-US" i="1" dirty="0" err="1"/>
              <a:t>Azizah</a:t>
            </a:r>
            <a:r>
              <a:rPr lang="en-US" i="1" dirty="0"/>
              <a:t> Abdul Manan  &amp; </a:t>
            </a:r>
            <a:r>
              <a:rPr lang="en-US" i="1" dirty="0" err="1"/>
              <a:t>Ors</a:t>
            </a:r>
            <a:r>
              <a:rPr lang="en-US" i="1" dirty="0"/>
              <a:t>  v.  Dr </a:t>
            </a:r>
            <a:r>
              <a:rPr lang="en-US" i="1" dirty="0" err="1"/>
              <a:t>Norlelawati</a:t>
            </a:r>
            <a:r>
              <a:rPr lang="en-US" i="1" dirty="0"/>
              <a:t> Ab </a:t>
            </a:r>
            <a:r>
              <a:rPr lang="en-US" i="1" dirty="0" err="1"/>
              <a:t>Latip</a:t>
            </a:r>
            <a:r>
              <a:rPr lang="en-US" i="1" dirty="0"/>
              <a:t> &amp; </a:t>
            </a:r>
            <a:r>
              <a:rPr lang="en-US" i="1" dirty="0" err="1"/>
              <a:t>Ors</a:t>
            </a:r>
            <a:r>
              <a:rPr lang="en-US" i="1" dirty="0"/>
              <a:t> </a:t>
            </a:r>
            <a:r>
              <a:rPr lang="en-US" dirty="0"/>
              <a:t>[2014] 2 CLJ 4</a:t>
            </a:r>
            <a:endParaRPr lang="en-MY" i="1" dirty="0"/>
          </a:p>
          <a:p>
            <a:pPr marL="0" indent="0">
              <a:buNone/>
            </a:pPr>
            <a:endParaRPr lang="en-US" dirty="0"/>
          </a:p>
          <a:p>
            <a:endParaRPr lang="en-MY" dirty="0"/>
          </a:p>
        </p:txBody>
      </p:sp>
    </p:spTree>
    <p:extLst>
      <p:ext uri="{BB962C8B-B14F-4D97-AF65-F5344CB8AC3E}">
        <p14:creationId xmlns:p14="http://schemas.microsoft.com/office/powerpoint/2010/main" val="402962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C84EC-F10E-244E-7A35-F74A674495D6}"/>
              </a:ext>
            </a:extLst>
          </p:cNvPr>
          <p:cNvSpPr>
            <a:spLocks noGrp="1"/>
          </p:cNvSpPr>
          <p:nvPr>
            <p:ph type="title"/>
          </p:nvPr>
        </p:nvSpPr>
        <p:spPr>
          <a:xfrm>
            <a:off x="1141413" y="471638"/>
            <a:ext cx="9905998" cy="1232034"/>
          </a:xfrm>
        </p:spPr>
        <p:txBody>
          <a:bodyPr/>
          <a:lstStyle/>
          <a:p>
            <a:r>
              <a:rPr lang="en-US" dirty="0"/>
              <a:t>The duty of expert witness</a:t>
            </a:r>
            <a:endParaRPr lang="en-MY" dirty="0"/>
          </a:p>
        </p:txBody>
      </p:sp>
      <p:sp>
        <p:nvSpPr>
          <p:cNvPr id="3" name="Content Placeholder 2">
            <a:extLst>
              <a:ext uri="{FF2B5EF4-FFF2-40B4-BE49-F238E27FC236}">
                <a16:creationId xmlns:a16="http://schemas.microsoft.com/office/drawing/2014/main" id="{5530A695-4E40-3124-AEA9-FC20B53F53A2}"/>
              </a:ext>
            </a:extLst>
          </p:cNvPr>
          <p:cNvSpPr>
            <a:spLocks noGrp="1"/>
          </p:cNvSpPr>
          <p:nvPr>
            <p:ph idx="1"/>
          </p:nvPr>
        </p:nvSpPr>
        <p:spPr>
          <a:xfrm>
            <a:off x="1141412" y="1337912"/>
            <a:ext cx="9905999" cy="4831882"/>
          </a:xfrm>
        </p:spPr>
        <p:txBody>
          <a:bodyPr>
            <a:normAutofit/>
          </a:bodyPr>
          <a:lstStyle/>
          <a:p>
            <a:pPr algn="just"/>
            <a:endParaRPr lang="en-US" dirty="0"/>
          </a:p>
          <a:p>
            <a:pPr algn="just"/>
            <a:r>
              <a:rPr lang="en-US" dirty="0"/>
              <a:t>The primary duty of an expert witness  is to assist the court in arriving at a just decision. The expert’s opinion  should not only be independent but also </a:t>
            </a:r>
            <a:r>
              <a:rPr lang="en-US" u="sng" dirty="0"/>
              <a:t>seen </a:t>
            </a:r>
            <a:r>
              <a:rPr lang="en-US" dirty="0"/>
              <a:t>to be independent and uninfluenced by the exigencies of litigation or the party that paid him.</a:t>
            </a:r>
          </a:p>
          <a:p>
            <a:pPr algn="just"/>
            <a:r>
              <a:rPr lang="en-US" dirty="0"/>
              <a:t>The expert evidence should be independent product of the expert</a:t>
            </a:r>
          </a:p>
          <a:p>
            <a:pPr algn="just"/>
            <a:r>
              <a:rPr lang="en-US" dirty="0"/>
              <a:t>To give objective unbiased opinion on matters within his expertise</a:t>
            </a:r>
          </a:p>
          <a:p>
            <a:pPr algn="just"/>
            <a:r>
              <a:rPr lang="en-US" dirty="0"/>
              <a:t>Expert witness should not assume the role of an advocate </a:t>
            </a:r>
          </a:p>
          <a:p>
            <a:pPr algn="just"/>
            <a:r>
              <a:rPr lang="en-US" dirty="0"/>
              <a:t>Expert must state the facts or assumptions for his conclusion</a:t>
            </a:r>
          </a:p>
          <a:p>
            <a:endParaRPr lang="en-US" dirty="0"/>
          </a:p>
        </p:txBody>
      </p:sp>
    </p:spTree>
    <p:extLst>
      <p:ext uri="{BB962C8B-B14F-4D97-AF65-F5344CB8AC3E}">
        <p14:creationId xmlns:p14="http://schemas.microsoft.com/office/powerpoint/2010/main" val="134010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AC18-CE76-586F-A8BC-0B3301743089}"/>
              </a:ext>
            </a:extLst>
          </p:cNvPr>
          <p:cNvSpPr>
            <a:spLocks noGrp="1"/>
          </p:cNvSpPr>
          <p:nvPr>
            <p:ph type="title"/>
          </p:nvPr>
        </p:nvSpPr>
        <p:spPr>
          <a:xfrm>
            <a:off x="1141413" y="356136"/>
            <a:ext cx="9905998" cy="1270534"/>
          </a:xfrm>
        </p:spPr>
        <p:txBody>
          <a:bodyPr>
            <a:normAutofit/>
          </a:bodyPr>
          <a:lstStyle/>
          <a:p>
            <a:r>
              <a:rPr lang="en-US" sz="4000" dirty="0"/>
              <a:t>Medical negligence claim</a:t>
            </a:r>
            <a:endParaRPr lang="en-MY" sz="4000" dirty="0"/>
          </a:p>
        </p:txBody>
      </p:sp>
      <p:sp>
        <p:nvSpPr>
          <p:cNvPr id="3" name="Content Placeholder 2">
            <a:extLst>
              <a:ext uri="{FF2B5EF4-FFF2-40B4-BE49-F238E27FC236}">
                <a16:creationId xmlns:a16="http://schemas.microsoft.com/office/drawing/2014/main" id="{058AA02A-B21E-5797-DC47-2D7791D49036}"/>
              </a:ext>
            </a:extLst>
          </p:cNvPr>
          <p:cNvSpPr>
            <a:spLocks noGrp="1"/>
          </p:cNvSpPr>
          <p:nvPr>
            <p:ph idx="1"/>
          </p:nvPr>
        </p:nvSpPr>
        <p:spPr>
          <a:xfrm>
            <a:off x="1141412" y="1424539"/>
            <a:ext cx="9905999" cy="4366662"/>
          </a:xfrm>
        </p:spPr>
        <p:txBody>
          <a:bodyPr>
            <a:noAutofit/>
          </a:bodyPr>
          <a:lstStyle/>
          <a:p>
            <a:pPr marL="0" indent="0">
              <a:buNone/>
            </a:pPr>
            <a:r>
              <a:rPr lang="en-US" sz="2800" dirty="0"/>
              <a:t>Plaintiff to prove:</a:t>
            </a:r>
          </a:p>
          <a:p>
            <a:pPr marL="0" indent="0">
              <a:buNone/>
            </a:pPr>
            <a:r>
              <a:rPr lang="en-US" sz="2800" dirty="0"/>
              <a:t>- there was duty of care owed by the defendant</a:t>
            </a:r>
          </a:p>
          <a:p>
            <a:pPr marL="0" indent="0">
              <a:buNone/>
            </a:pPr>
            <a:r>
              <a:rPr lang="en-US" sz="2800" dirty="0"/>
              <a:t>- there was breach of the standard of care by the defendant</a:t>
            </a:r>
          </a:p>
          <a:p>
            <a:pPr marL="0" indent="0">
              <a:buNone/>
            </a:pPr>
            <a:r>
              <a:rPr lang="en-US" sz="2800" dirty="0"/>
              <a:t>- there was breach of the duty of care by the defendant</a:t>
            </a:r>
          </a:p>
          <a:p>
            <a:pPr marL="0" indent="0">
              <a:buNone/>
            </a:pPr>
            <a:r>
              <a:rPr lang="en-US" sz="2800" dirty="0"/>
              <a:t>- the breach have caused damage to the plaintiff</a:t>
            </a:r>
          </a:p>
          <a:p>
            <a:r>
              <a:rPr lang="en-US" sz="2800" i="1" dirty="0"/>
              <a:t>Shalini a/p Kanagaratnam  v  Pusat </a:t>
            </a:r>
            <a:r>
              <a:rPr lang="en-US" sz="2800" i="1" dirty="0" err="1"/>
              <a:t>Perubatan</a:t>
            </a:r>
            <a:r>
              <a:rPr lang="en-US" sz="2800" i="1" dirty="0"/>
              <a:t> </a:t>
            </a:r>
            <a:r>
              <a:rPr lang="en-US" sz="2800" i="1" dirty="0" err="1"/>
              <a:t>Universiti</a:t>
            </a:r>
            <a:r>
              <a:rPr lang="en-US" sz="2800" i="1" dirty="0"/>
              <a:t> Malaya </a:t>
            </a:r>
            <a:r>
              <a:rPr lang="en-US" sz="2800" dirty="0"/>
              <a:t>[2016] 3 MLJ 742</a:t>
            </a:r>
          </a:p>
          <a:p>
            <a:pPr marL="0" indent="0">
              <a:buNone/>
            </a:pPr>
            <a:endParaRPr lang="en-US" sz="2800" dirty="0"/>
          </a:p>
          <a:p>
            <a:endParaRPr lang="en-US" sz="2800" dirty="0"/>
          </a:p>
        </p:txBody>
      </p:sp>
    </p:spTree>
    <p:extLst>
      <p:ext uri="{BB962C8B-B14F-4D97-AF65-F5344CB8AC3E}">
        <p14:creationId xmlns:p14="http://schemas.microsoft.com/office/powerpoint/2010/main" val="1886870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1D862-F0BE-3AE3-DB24-B5B6E5AFE672}"/>
              </a:ext>
            </a:extLst>
          </p:cNvPr>
          <p:cNvSpPr>
            <a:spLocks noGrp="1"/>
          </p:cNvSpPr>
          <p:nvPr>
            <p:ph type="title"/>
          </p:nvPr>
        </p:nvSpPr>
        <p:spPr>
          <a:xfrm>
            <a:off x="1141413" y="618518"/>
            <a:ext cx="9905998" cy="1142905"/>
          </a:xfrm>
        </p:spPr>
        <p:txBody>
          <a:bodyPr/>
          <a:lstStyle/>
          <a:p>
            <a:r>
              <a:rPr lang="en-US" dirty="0"/>
              <a:t>Examination by opposite EXPERT </a:t>
            </a:r>
            <a:endParaRPr lang="en-MY" dirty="0"/>
          </a:p>
        </p:txBody>
      </p:sp>
      <p:sp>
        <p:nvSpPr>
          <p:cNvPr id="3" name="Content Placeholder 2">
            <a:extLst>
              <a:ext uri="{FF2B5EF4-FFF2-40B4-BE49-F238E27FC236}">
                <a16:creationId xmlns:a16="http://schemas.microsoft.com/office/drawing/2014/main" id="{C61F1DDB-5F16-CCBB-87B7-26EA36EC95EC}"/>
              </a:ext>
            </a:extLst>
          </p:cNvPr>
          <p:cNvSpPr>
            <a:spLocks noGrp="1"/>
          </p:cNvSpPr>
          <p:nvPr>
            <p:ph idx="1"/>
          </p:nvPr>
        </p:nvSpPr>
        <p:spPr>
          <a:xfrm>
            <a:off x="1141412" y="1761423"/>
            <a:ext cx="9905999" cy="4029778"/>
          </a:xfrm>
        </p:spPr>
        <p:txBody>
          <a:bodyPr/>
          <a:lstStyle/>
          <a:p>
            <a:pPr algn="just"/>
            <a:r>
              <a:rPr lang="en-US" dirty="0"/>
              <a:t>The opposite party may want their expert to examine the plaintiff to determine the extent of  disability, prognosis and future care and costs.</a:t>
            </a:r>
          </a:p>
          <a:p>
            <a:pPr algn="just"/>
            <a:endParaRPr lang="en-US" dirty="0"/>
          </a:p>
          <a:p>
            <a:pPr algn="just"/>
            <a:r>
              <a:rPr lang="en-US" dirty="0"/>
              <a:t>When such request is made, consent if given, should  be on </a:t>
            </a:r>
            <a:r>
              <a:rPr lang="en-US" u="sng" dirty="0"/>
              <a:t>condition</a:t>
            </a:r>
            <a:r>
              <a:rPr lang="en-US" dirty="0"/>
              <a:t> that the party must disclose the full report as prepared by the expert, there should not be any  redaction, editing, covering   for whatever reasons </a:t>
            </a:r>
            <a:r>
              <a:rPr lang="en-US" dirty="0" err="1"/>
              <a:t>e.g</a:t>
            </a:r>
            <a:r>
              <a:rPr lang="en-US" dirty="0"/>
              <a:t> privilege information, prejudicial info  - </a:t>
            </a:r>
            <a:r>
              <a:rPr lang="en-US" i="1" dirty="0"/>
              <a:t>Dr Noor Aini </a:t>
            </a:r>
            <a:r>
              <a:rPr lang="en-US" i="1" dirty="0" err="1"/>
              <a:t>bt</a:t>
            </a:r>
            <a:r>
              <a:rPr lang="en-US" i="1" dirty="0"/>
              <a:t> Haji </a:t>
            </a:r>
            <a:r>
              <a:rPr lang="en-US" i="1" dirty="0" err="1"/>
              <a:t>Saari</a:t>
            </a:r>
            <a:r>
              <a:rPr lang="en-US" i="1" dirty="0"/>
              <a:t>  v.  Sa-art </a:t>
            </a:r>
            <a:r>
              <a:rPr lang="en-US" i="1" dirty="0" err="1"/>
              <a:t>Sae</a:t>
            </a:r>
            <a:r>
              <a:rPr lang="en-US" i="1" dirty="0"/>
              <a:t>-Lee </a:t>
            </a:r>
            <a:r>
              <a:rPr lang="en-US" dirty="0"/>
              <a:t>[2012] 1 MLJ 464, CA</a:t>
            </a:r>
          </a:p>
          <a:p>
            <a:pPr marL="0" indent="0">
              <a:buNone/>
            </a:pPr>
            <a:endParaRPr lang="en-US" dirty="0"/>
          </a:p>
          <a:p>
            <a:endParaRPr lang="en-MY" dirty="0"/>
          </a:p>
        </p:txBody>
      </p:sp>
    </p:spTree>
    <p:extLst>
      <p:ext uri="{BB962C8B-B14F-4D97-AF65-F5344CB8AC3E}">
        <p14:creationId xmlns:p14="http://schemas.microsoft.com/office/powerpoint/2010/main" val="3546628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DCFC1-EF22-576C-3CCB-B91193639851}"/>
              </a:ext>
            </a:extLst>
          </p:cNvPr>
          <p:cNvSpPr>
            <a:spLocks noGrp="1"/>
          </p:cNvSpPr>
          <p:nvPr>
            <p:ph type="title"/>
          </p:nvPr>
        </p:nvSpPr>
        <p:spPr>
          <a:xfrm>
            <a:off x="1141413" y="250258"/>
            <a:ext cx="9905998" cy="924024"/>
          </a:xfrm>
        </p:spPr>
        <p:txBody>
          <a:bodyPr/>
          <a:lstStyle/>
          <a:p>
            <a:r>
              <a:rPr lang="en-US" u="sng" dirty="0"/>
              <a:t>CAUSATION</a:t>
            </a:r>
            <a:r>
              <a:rPr lang="en-US" dirty="0"/>
              <a:t> – </a:t>
            </a:r>
            <a:r>
              <a:rPr lang="en-US" i="1" dirty="0"/>
              <a:t>single or multiple causes</a:t>
            </a:r>
            <a:endParaRPr lang="en-MY" dirty="0"/>
          </a:p>
        </p:txBody>
      </p:sp>
      <p:sp>
        <p:nvSpPr>
          <p:cNvPr id="3" name="Content Placeholder 2">
            <a:extLst>
              <a:ext uri="{FF2B5EF4-FFF2-40B4-BE49-F238E27FC236}">
                <a16:creationId xmlns:a16="http://schemas.microsoft.com/office/drawing/2014/main" id="{92B0B4AA-EBA9-872F-2106-9BBC49553DDE}"/>
              </a:ext>
            </a:extLst>
          </p:cNvPr>
          <p:cNvSpPr>
            <a:spLocks noGrp="1"/>
          </p:cNvSpPr>
          <p:nvPr>
            <p:ph idx="1"/>
          </p:nvPr>
        </p:nvSpPr>
        <p:spPr>
          <a:xfrm>
            <a:off x="1141412" y="1078029"/>
            <a:ext cx="9905999" cy="5409397"/>
          </a:xfrm>
        </p:spPr>
        <p:txBody>
          <a:bodyPr>
            <a:normAutofit fontScale="92500" lnSpcReduction="10000"/>
          </a:bodyPr>
          <a:lstStyle/>
          <a:p>
            <a:pPr algn="just"/>
            <a:r>
              <a:rPr lang="en-US" u="sng" dirty="0"/>
              <a:t>Single cause </a:t>
            </a:r>
            <a:r>
              <a:rPr lang="en-US" dirty="0"/>
              <a:t>: the plaintiff must prove the </a:t>
            </a:r>
            <a:r>
              <a:rPr lang="en-US" i="1" dirty="0"/>
              <a:t>causal link </a:t>
            </a:r>
            <a:r>
              <a:rPr lang="en-US" i="1" dirty="0" err="1"/>
              <a:t>i.e</a:t>
            </a:r>
            <a:r>
              <a:rPr lang="en-US" i="1" dirty="0"/>
              <a:t> </a:t>
            </a:r>
            <a:r>
              <a:rPr lang="en-US" dirty="0"/>
              <a:t>it was the doctor’s  breach of duty  that </a:t>
            </a:r>
            <a:r>
              <a:rPr lang="en-US" u="sng" dirty="0"/>
              <a:t>caused</a:t>
            </a:r>
            <a:r>
              <a:rPr lang="en-US" dirty="0"/>
              <a:t> the damage/injury. If there was  a breach of duty but that breach had not caused the damage, then no causal link, no negligence – </a:t>
            </a:r>
            <a:r>
              <a:rPr lang="en-US" i="1" dirty="0"/>
              <a:t>‘But For’ </a:t>
            </a:r>
            <a:r>
              <a:rPr lang="en-US" dirty="0"/>
              <a:t>test </a:t>
            </a:r>
            <a:r>
              <a:rPr lang="en-US" dirty="0" err="1"/>
              <a:t>e.g</a:t>
            </a:r>
            <a:r>
              <a:rPr lang="en-US" dirty="0"/>
              <a:t> failure to diagnose, delay, </a:t>
            </a:r>
            <a:r>
              <a:rPr lang="en-US" dirty="0" err="1"/>
              <a:t>misprescription</a:t>
            </a:r>
            <a:endParaRPr lang="en-US" dirty="0"/>
          </a:p>
          <a:p>
            <a:pPr algn="just"/>
            <a:endParaRPr lang="en-US" dirty="0"/>
          </a:p>
          <a:p>
            <a:pPr algn="just"/>
            <a:r>
              <a:rPr lang="en-US" dirty="0"/>
              <a:t>When there could be  </a:t>
            </a:r>
            <a:r>
              <a:rPr lang="en-US" u="sng" dirty="0"/>
              <a:t>multiple causes</a:t>
            </a:r>
            <a:r>
              <a:rPr lang="en-US" dirty="0"/>
              <a:t>  and difficult to identify  one   causal link, test of </a:t>
            </a:r>
            <a:r>
              <a:rPr lang="en-US" i="1" dirty="0"/>
              <a:t>material contribution a</a:t>
            </a:r>
            <a:r>
              <a:rPr lang="en-US" dirty="0"/>
              <a:t>pplies. Plaintiff to prove that whilst the defendant’s breach of duty was not the sole cause of the damage, it had however materially contributed to the damage. A cause is deemed as material contribution when it is not a trifle/negligible factor; a cause that falls within the de minimis rule would not amount to a </a:t>
            </a:r>
            <a:r>
              <a:rPr lang="en-US" i="1" dirty="0"/>
              <a:t>material contribution</a:t>
            </a:r>
            <a:r>
              <a:rPr lang="en-US" dirty="0"/>
              <a:t>.</a:t>
            </a:r>
          </a:p>
          <a:p>
            <a:r>
              <a:rPr lang="en-US" i="1" dirty="0"/>
              <a:t>Wu Siew Ying t/a </a:t>
            </a:r>
            <a:r>
              <a:rPr lang="en-US" i="1" dirty="0" err="1"/>
              <a:t>Fuh</a:t>
            </a:r>
            <a:r>
              <a:rPr lang="en-US" i="1" dirty="0"/>
              <a:t> Lin  v  </a:t>
            </a:r>
            <a:r>
              <a:rPr lang="en-US" i="1" dirty="0" err="1"/>
              <a:t>Gunung</a:t>
            </a:r>
            <a:r>
              <a:rPr lang="en-US" i="1" dirty="0"/>
              <a:t> Tunggal Quarry &amp; Construction </a:t>
            </a:r>
            <a:r>
              <a:rPr lang="en-US" dirty="0"/>
              <a:t> [2011] 2 MLJ 1, FC; </a:t>
            </a:r>
            <a:r>
              <a:rPr lang="en-US" i="1" dirty="0"/>
              <a:t>Dr Nur </a:t>
            </a:r>
            <a:r>
              <a:rPr lang="en-US" i="1" dirty="0" err="1"/>
              <a:t>Imaan</a:t>
            </a:r>
            <a:r>
              <a:rPr lang="en-US" i="1" dirty="0"/>
              <a:t> </a:t>
            </a:r>
            <a:r>
              <a:rPr lang="en-US" i="1" dirty="0" err="1"/>
              <a:t>Rahmatullah</a:t>
            </a:r>
            <a:r>
              <a:rPr lang="en-US" i="1" dirty="0"/>
              <a:t> Khan  v.  Ampang </a:t>
            </a:r>
            <a:r>
              <a:rPr lang="en-US" i="1" dirty="0" err="1"/>
              <a:t>Puteri</a:t>
            </a:r>
            <a:r>
              <a:rPr lang="en-US" i="1" dirty="0"/>
              <a:t> Hospital </a:t>
            </a:r>
            <a:r>
              <a:rPr lang="en-US" dirty="0"/>
              <a:t>[2023] 12 MLJ 1</a:t>
            </a:r>
            <a:endParaRPr lang="en-US" i="1" dirty="0"/>
          </a:p>
          <a:p>
            <a:pPr marL="0" indent="0">
              <a:buNone/>
            </a:pPr>
            <a:endParaRPr lang="en-US" dirty="0"/>
          </a:p>
        </p:txBody>
      </p:sp>
    </p:spTree>
    <p:extLst>
      <p:ext uri="{BB962C8B-B14F-4D97-AF65-F5344CB8AC3E}">
        <p14:creationId xmlns:p14="http://schemas.microsoft.com/office/powerpoint/2010/main" val="4264975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7523-4B00-F177-92E7-0798574E33AA}"/>
              </a:ext>
            </a:extLst>
          </p:cNvPr>
          <p:cNvSpPr>
            <a:spLocks noGrp="1"/>
          </p:cNvSpPr>
          <p:nvPr>
            <p:ph type="title"/>
          </p:nvPr>
        </p:nvSpPr>
        <p:spPr>
          <a:xfrm>
            <a:off x="1141413" y="618518"/>
            <a:ext cx="9905998" cy="988901"/>
          </a:xfrm>
        </p:spPr>
        <p:txBody>
          <a:bodyPr/>
          <a:lstStyle/>
          <a:p>
            <a:r>
              <a:rPr lang="en-US" dirty="0"/>
              <a:t>Pre-trial steps</a:t>
            </a:r>
            <a:endParaRPr lang="en-MY" dirty="0"/>
          </a:p>
        </p:txBody>
      </p:sp>
      <p:sp>
        <p:nvSpPr>
          <p:cNvPr id="3" name="Content Placeholder 2">
            <a:extLst>
              <a:ext uri="{FF2B5EF4-FFF2-40B4-BE49-F238E27FC236}">
                <a16:creationId xmlns:a16="http://schemas.microsoft.com/office/drawing/2014/main" id="{4AAE287B-B317-78B9-B320-AE18FA883687}"/>
              </a:ext>
            </a:extLst>
          </p:cNvPr>
          <p:cNvSpPr>
            <a:spLocks noGrp="1"/>
          </p:cNvSpPr>
          <p:nvPr>
            <p:ph idx="1"/>
          </p:nvPr>
        </p:nvSpPr>
        <p:spPr>
          <a:xfrm>
            <a:off x="1141412" y="1761422"/>
            <a:ext cx="9905999" cy="4478059"/>
          </a:xfrm>
        </p:spPr>
        <p:txBody>
          <a:bodyPr>
            <a:normAutofit fontScale="92500" lnSpcReduction="10000"/>
          </a:bodyPr>
          <a:lstStyle/>
          <a:p>
            <a:r>
              <a:rPr lang="en-US" dirty="0"/>
              <a:t>List of issues and agreed facts</a:t>
            </a:r>
          </a:p>
          <a:p>
            <a:r>
              <a:rPr lang="en-US" dirty="0"/>
              <a:t>Agreed bundle of documents – Part A, B and C</a:t>
            </a:r>
          </a:p>
          <a:p>
            <a:r>
              <a:rPr lang="en-US" dirty="0"/>
              <a:t>Witnesses and </a:t>
            </a:r>
            <a:r>
              <a:rPr lang="en-US" dirty="0" err="1"/>
              <a:t>subponaed</a:t>
            </a:r>
            <a:r>
              <a:rPr lang="en-US" dirty="0"/>
              <a:t> witnesses</a:t>
            </a:r>
          </a:p>
          <a:p>
            <a:r>
              <a:rPr lang="en-US" dirty="0"/>
              <a:t>Witness statements </a:t>
            </a:r>
          </a:p>
          <a:p>
            <a:r>
              <a:rPr lang="en-US" dirty="0"/>
              <a:t>Expert’s evidence</a:t>
            </a:r>
          </a:p>
          <a:p>
            <a:r>
              <a:rPr lang="en-US" dirty="0"/>
              <a:t>Exchange of expert reports or affidavit of experts</a:t>
            </a:r>
          </a:p>
          <a:p>
            <a:r>
              <a:rPr lang="en-US" dirty="0"/>
              <a:t>Examination by expert of the defendant - agree on terms of disclosure</a:t>
            </a:r>
          </a:p>
          <a:p>
            <a:r>
              <a:rPr lang="en-US" dirty="0"/>
              <a:t>Expert to comment on each other’s reports</a:t>
            </a:r>
          </a:p>
          <a:p>
            <a:r>
              <a:rPr lang="en-US" dirty="0"/>
              <a:t>Expert’s attendance and witness allowance</a:t>
            </a:r>
          </a:p>
          <a:p>
            <a:endParaRPr lang="en-US" dirty="0"/>
          </a:p>
          <a:p>
            <a:endParaRPr lang="en-MY" dirty="0"/>
          </a:p>
        </p:txBody>
      </p:sp>
    </p:spTree>
    <p:extLst>
      <p:ext uri="{BB962C8B-B14F-4D97-AF65-F5344CB8AC3E}">
        <p14:creationId xmlns:p14="http://schemas.microsoft.com/office/powerpoint/2010/main" val="2914152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C57DC-CEE7-DD92-6B5F-ABAE54B84012}"/>
              </a:ext>
            </a:extLst>
          </p:cNvPr>
          <p:cNvSpPr>
            <a:spLocks noGrp="1"/>
          </p:cNvSpPr>
          <p:nvPr>
            <p:ph type="title"/>
          </p:nvPr>
        </p:nvSpPr>
        <p:spPr>
          <a:xfrm>
            <a:off x="1141413" y="423512"/>
            <a:ext cx="9905998" cy="1260909"/>
          </a:xfrm>
        </p:spPr>
        <p:txBody>
          <a:bodyPr/>
          <a:lstStyle/>
          <a:p>
            <a:r>
              <a:rPr lang="en-US" dirty="0"/>
              <a:t>Expert’s presence and role at trial</a:t>
            </a:r>
            <a:endParaRPr lang="en-MY" dirty="0"/>
          </a:p>
        </p:txBody>
      </p:sp>
      <p:sp>
        <p:nvSpPr>
          <p:cNvPr id="3" name="Content Placeholder 2">
            <a:extLst>
              <a:ext uri="{FF2B5EF4-FFF2-40B4-BE49-F238E27FC236}">
                <a16:creationId xmlns:a16="http://schemas.microsoft.com/office/drawing/2014/main" id="{F2654EE1-E412-F355-3792-92AE87A137D2}"/>
              </a:ext>
            </a:extLst>
          </p:cNvPr>
          <p:cNvSpPr>
            <a:spLocks noGrp="1"/>
          </p:cNvSpPr>
          <p:nvPr>
            <p:ph idx="1"/>
          </p:nvPr>
        </p:nvSpPr>
        <p:spPr>
          <a:xfrm>
            <a:off x="1141412" y="1617044"/>
            <a:ext cx="9905999" cy="4174157"/>
          </a:xfrm>
        </p:spPr>
        <p:txBody>
          <a:bodyPr>
            <a:normAutofit lnSpcReduction="10000"/>
          </a:bodyPr>
          <a:lstStyle/>
          <a:p>
            <a:r>
              <a:rPr lang="en-US" dirty="0"/>
              <a:t>The expert may be present in court during trial </a:t>
            </a:r>
          </a:p>
          <a:p>
            <a:r>
              <a:rPr lang="en-US" dirty="0"/>
              <a:t>Expert may assist counsel during trial</a:t>
            </a:r>
          </a:p>
          <a:p>
            <a:r>
              <a:rPr lang="en-US" dirty="0"/>
              <a:t>Expert may even be allowed to sit at the Bar table</a:t>
            </a:r>
          </a:p>
          <a:p>
            <a:r>
              <a:rPr lang="en-US" dirty="0"/>
              <a:t>Expert may assist counsel during cross-examination of another expert</a:t>
            </a:r>
          </a:p>
          <a:p>
            <a:r>
              <a:rPr lang="en-US" dirty="0"/>
              <a:t>Expert’s role and presence however should not extend to ‘</a:t>
            </a:r>
            <a:r>
              <a:rPr lang="en-US" i="1" dirty="0"/>
              <a:t>acting’ </a:t>
            </a:r>
            <a:r>
              <a:rPr lang="en-US" dirty="0"/>
              <a:t>as advocate for the party</a:t>
            </a:r>
          </a:p>
          <a:p>
            <a:r>
              <a:rPr lang="en-US" i="1" dirty="0"/>
              <a:t>Pyu </a:t>
            </a:r>
            <a:r>
              <a:rPr lang="en-US" i="1" dirty="0" err="1"/>
              <a:t>Pyu</a:t>
            </a:r>
            <a:r>
              <a:rPr lang="en-US" i="1" dirty="0"/>
              <a:t> Ma  v  Dr Lim Soo How </a:t>
            </a:r>
            <a:r>
              <a:rPr lang="en-US" dirty="0"/>
              <a:t>[2019] 11 MLJ 628</a:t>
            </a:r>
          </a:p>
          <a:p>
            <a:r>
              <a:rPr lang="en-MY" i="1" dirty="0"/>
              <a:t>Chai Hoon </a:t>
            </a:r>
            <a:r>
              <a:rPr lang="en-MY" i="1" dirty="0" err="1"/>
              <a:t>Seong</a:t>
            </a:r>
            <a:r>
              <a:rPr lang="en-MY" i="1" dirty="0"/>
              <a:t>  v  Wong Meng </a:t>
            </a:r>
            <a:r>
              <a:rPr lang="en-MY" i="1" dirty="0" err="1"/>
              <a:t>heong</a:t>
            </a:r>
            <a:r>
              <a:rPr lang="en-MY" i="1" dirty="0"/>
              <a:t> </a:t>
            </a:r>
            <a:r>
              <a:rPr lang="en-MY" dirty="0"/>
              <a:t>[2010] 8 MLJ 104</a:t>
            </a:r>
            <a:endParaRPr lang="en-MY" i="1" dirty="0"/>
          </a:p>
        </p:txBody>
      </p:sp>
    </p:spTree>
    <p:extLst>
      <p:ext uri="{BB962C8B-B14F-4D97-AF65-F5344CB8AC3E}">
        <p14:creationId xmlns:p14="http://schemas.microsoft.com/office/powerpoint/2010/main" val="1728170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39C9-7C92-2185-2BB7-FAA9CDAA71F7}"/>
              </a:ext>
            </a:extLst>
          </p:cNvPr>
          <p:cNvSpPr>
            <a:spLocks noGrp="1"/>
          </p:cNvSpPr>
          <p:nvPr>
            <p:ph type="title"/>
          </p:nvPr>
        </p:nvSpPr>
        <p:spPr>
          <a:xfrm>
            <a:off x="1141413" y="413887"/>
            <a:ext cx="9905998" cy="943276"/>
          </a:xfrm>
        </p:spPr>
        <p:txBody>
          <a:bodyPr/>
          <a:lstStyle/>
          <a:p>
            <a:r>
              <a:rPr lang="en-US" dirty="0"/>
              <a:t>DAMAGES</a:t>
            </a:r>
            <a:endParaRPr lang="en-MY" dirty="0"/>
          </a:p>
        </p:txBody>
      </p:sp>
      <p:sp>
        <p:nvSpPr>
          <p:cNvPr id="3" name="Content Placeholder 2">
            <a:extLst>
              <a:ext uri="{FF2B5EF4-FFF2-40B4-BE49-F238E27FC236}">
                <a16:creationId xmlns:a16="http://schemas.microsoft.com/office/drawing/2014/main" id="{34ADC1F5-2E11-215B-56C8-A02868199621}"/>
              </a:ext>
            </a:extLst>
          </p:cNvPr>
          <p:cNvSpPr>
            <a:spLocks noGrp="1"/>
          </p:cNvSpPr>
          <p:nvPr>
            <p:ph idx="1"/>
          </p:nvPr>
        </p:nvSpPr>
        <p:spPr>
          <a:xfrm>
            <a:off x="1141412" y="1357163"/>
            <a:ext cx="9905999" cy="4745255"/>
          </a:xfrm>
        </p:spPr>
        <p:txBody>
          <a:bodyPr>
            <a:normAutofit/>
          </a:bodyPr>
          <a:lstStyle/>
          <a:p>
            <a:pPr algn="just"/>
            <a:r>
              <a:rPr lang="en-US" dirty="0"/>
              <a:t>Damages are assessed on </a:t>
            </a:r>
            <a:r>
              <a:rPr lang="en-US" i="1" u="sng" dirty="0"/>
              <a:t>once-and-for-all</a:t>
            </a:r>
            <a:r>
              <a:rPr lang="en-US" u="sng" dirty="0"/>
              <a:t> </a:t>
            </a:r>
            <a:r>
              <a:rPr lang="en-US" dirty="0"/>
              <a:t>basis, the victim cannot come back in future and claim again for additional injury, hence the loss and potential/prospective loss must be identified together   – </a:t>
            </a:r>
            <a:r>
              <a:rPr lang="en-US" i="1" dirty="0"/>
              <a:t>Nurul Husna binti Muhammad Hafiz  v.  The Govt of Malaysia </a:t>
            </a:r>
            <a:r>
              <a:rPr lang="en-US" dirty="0"/>
              <a:t>[2015] 1 CLJ 825.</a:t>
            </a:r>
          </a:p>
          <a:p>
            <a:pPr algn="just"/>
            <a:endParaRPr lang="en-US" dirty="0"/>
          </a:p>
          <a:p>
            <a:pPr algn="just"/>
            <a:r>
              <a:rPr lang="en-US" dirty="0"/>
              <a:t>Damages must be fair, adequate and not excessive, based on cogent evidence before the court that will give the injured party reparation for the wrongful act and for all the natural and direct consequences of such act, as far as money can compensate – </a:t>
            </a:r>
            <a:r>
              <a:rPr lang="en-US" i="1" dirty="0" err="1"/>
              <a:t>Inas</a:t>
            </a:r>
            <a:r>
              <a:rPr lang="en-US" i="1" dirty="0"/>
              <a:t> </a:t>
            </a:r>
            <a:r>
              <a:rPr lang="en-US" i="1" dirty="0" err="1"/>
              <a:t>Faiqah</a:t>
            </a:r>
            <a:r>
              <a:rPr lang="en-US" i="1" dirty="0"/>
              <a:t> </a:t>
            </a:r>
            <a:r>
              <a:rPr lang="en-US" i="1" dirty="0" err="1"/>
              <a:t>bt</a:t>
            </a:r>
            <a:r>
              <a:rPr lang="en-US" i="1" dirty="0"/>
              <a:t> Mohd Helmi  v.  Kerajaan Malaysia </a:t>
            </a:r>
            <a:r>
              <a:rPr lang="en-US" dirty="0"/>
              <a:t>[2016] 2 MLJ 1.</a:t>
            </a:r>
          </a:p>
          <a:p>
            <a:pPr algn="just"/>
            <a:endParaRPr lang="en-US" dirty="0"/>
          </a:p>
        </p:txBody>
      </p:sp>
    </p:spTree>
    <p:extLst>
      <p:ext uri="{BB962C8B-B14F-4D97-AF65-F5344CB8AC3E}">
        <p14:creationId xmlns:p14="http://schemas.microsoft.com/office/powerpoint/2010/main" val="2405363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08F8-AF34-4207-7E4A-224A198D73BA}"/>
              </a:ext>
            </a:extLst>
          </p:cNvPr>
          <p:cNvSpPr>
            <a:spLocks noGrp="1"/>
          </p:cNvSpPr>
          <p:nvPr>
            <p:ph type="title"/>
          </p:nvPr>
        </p:nvSpPr>
        <p:spPr>
          <a:xfrm>
            <a:off x="1141413" y="618518"/>
            <a:ext cx="9905998" cy="690518"/>
          </a:xfrm>
        </p:spPr>
        <p:txBody>
          <a:bodyPr/>
          <a:lstStyle/>
          <a:p>
            <a:r>
              <a:rPr lang="en-US" dirty="0"/>
              <a:t>damages</a:t>
            </a:r>
            <a:endParaRPr lang="en-MY" dirty="0"/>
          </a:p>
        </p:txBody>
      </p:sp>
      <p:sp>
        <p:nvSpPr>
          <p:cNvPr id="3" name="Content Placeholder 2">
            <a:extLst>
              <a:ext uri="{FF2B5EF4-FFF2-40B4-BE49-F238E27FC236}">
                <a16:creationId xmlns:a16="http://schemas.microsoft.com/office/drawing/2014/main" id="{3A64AE33-B6CC-20B5-4FE8-CC488B4BB074}"/>
              </a:ext>
            </a:extLst>
          </p:cNvPr>
          <p:cNvSpPr>
            <a:spLocks noGrp="1"/>
          </p:cNvSpPr>
          <p:nvPr>
            <p:ph idx="1"/>
          </p:nvPr>
        </p:nvSpPr>
        <p:spPr>
          <a:xfrm>
            <a:off x="1141412" y="1848050"/>
            <a:ext cx="9905999" cy="4391431"/>
          </a:xfrm>
        </p:spPr>
        <p:txBody>
          <a:bodyPr>
            <a:normAutofit/>
          </a:bodyPr>
          <a:lstStyle/>
          <a:p>
            <a:pPr algn="just"/>
            <a:r>
              <a:rPr lang="en-US" u="sng" dirty="0"/>
              <a:t>General damages </a:t>
            </a:r>
            <a:r>
              <a:rPr lang="en-US" dirty="0"/>
              <a:t>– for pain and suffering and loss of amenities. </a:t>
            </a:r>
          </a:p>
          <a:p>
            <a:pPr algn="just"/>
            <a:r>
              <a:rPr lang="en-US" i="1" dirty="0"/>
              <a:t>Pain and suffering </a:t>
            </a:r>
            <a:r>
              <a:rPr lang="en-US" dirty="0"/>
              <a:t>– for the pain and suffering attributable to the physical pain and emotional distress suffered by the plaintiff. </a:t>
            </a:r>
          </a:p>
          <a:p>
            <a:pPr algn="just"/>
            <a:r>
              <a:rPr lang="en-US" i="1" dirty="0"/>
              <a:t>Loss of amenities </a:t>
            </a:r>
            <a:r>
              <a:rPr lang="en-US" dirty="0"/>
              <a:t>– loss of enjoyment of life and quality of life during the period of pain and suffering. </a:t>
            </a:r>
          </a:p>
          <a:p>
            <a:pPr algn="just"/>
            <a:endParaRPr lang="en-US" dirty="0"/>
          </a:p>
          <a:p>
            <a:pPr algn="just"/>
            <a:r>
              <a:rPr lang="en-US" u="sng" dirty="0"/>
              <a:t>Special damages</a:t>
            </a:r>
          </a:p>
          <a:p>
            <a:pPr algn="just"/>
            <a:r>
              <a:rPr lang="en-US" u="sng" dirty="0"/>
              <a:t>Aggravated damages</a:t>
            </a:r>
            <a:endParaRPr lang="en-MY" u="sng" dirty="0"/>
          </a:p>
          <a:p>
            <a:endParaRPr lang="en-MY" dirty="0"/>
          </a:p>
        </p:txBody>
      </p:sp>
    </p:spTree>
    <p:extLst>
      <p:ext uri="{BB962C8B-B14F-4D97-AF65-F5344CB8AC3E}">
        <p14:creationId xmlns:p14="http://schemas.microsoft.com/office/powerpoint/2010/main" val="3014354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C328C-FEF6-C89C-6761-0B2B5F34B905}"/>
              </a:ext>
            </a:extLst>
          </p:cNvPr>
          <p:cNvSpPr>
            <a:spLocks noGrp="1"/>
          </p:cNvSpPr>
          <p:nvPr>
            <p:ph type="title"/>
          </p:nvPr>
        </p:nvSpPr>
        <p:spPr/>
        <p:txBody>
          <a:bodyPr/>
          <a:lstStyle/>
          <a:p>
            <a:r>
              <a:rPr lang="en-US" dirty="0"/>
              <a:t>Special damages</a:t>
            </a:r>
            <a:endParaRPr lang="en-MY" dirty="0"/>
          </a:p>
        </p:txBody>
      </p:sp>
      <p:sp>
        <p:nvSpPr>
          <p:cNvPr id="3" name="Content Placeholder 2">
            <a:extLst>
              <a:ext uri="{FF2B5EF4-FFF2-40B4-BE49-F238E27FC236}">
                <a16:creationId xmlns:a16="http://schemas.microsoft.com/office/drawing/2014/main" id="{F1131C68-F9EF-715E-827E-5DA4EC59702F}"/>
              </a:ext>
            </a:extLst>
          </p:cNvPr>
          <p:cNvSpPr>
            <a:spLocks noGrp="1"/>
          </p:cNvSpPr>
          <p:nvPr>
            <p:ph idx="1"/>
          </p:nvPr>
        </p:nvSpPr>
        <p:spPr>
          <a:xfrm>
            <a:off x="1141412" y="2249486"/>
            <a:ext cx="9905999" cy="3989995"/>
          </a:xfrm>
        </p:spPr>
        <p:txBody>
          <a:bodyPr>
            <a:normAutofit/>
          </a:bodyPr>
          <a:lstStyle/>
          <a:p>
            <a:r>
              <a:rPr lang="en-US" dirty="0"/>
              <a:t>Must be pleaded and proven by oral or documentary proof. Mere absence of documentary proof does not mean that the item is to be rejected – </a:t>
            </a:r>
            <a:r>
              <a:rPr lang="en-US" i="1" dirty="0" err="1"/>
              <a:t>Rohgetana</a:t>
            </a:r>
            <a:r>
              <a:rPr lang="en-US" i="1" dirty="0"/>
              <a:t> a/p </a:t>
            </a:r>
            <a:r>
              <a:rPr lang="en-US" i="1" dirty="0" err="1"/>
              <a:t>Mayathevan</a:t>
            </a:r>
            <a:r>
              <a:rPr lang="en-US" i="1" dirty="0"/>
              <a:t>  v.  Dr Navin Kumar </a:t>
            </a:r>
            <a:r>
              <a:rPr lang="en-US" dirty="0"/>
              <a:t>[2017] 4 MLJ 102</a:t>
            </a:r>
          </a:p>
          <a:p>
            <a:endParaRPr lang="en-US" dirty="0"/>
          </a:p>
          <a:p>
            <a:r>
              <a:rPr lang="en-US" dirty="0"/>
              <a:t>- </a:t>
            </a:r>
            <a:r>
              <a:rPr lang="en-US" u="sng" dirty="0"/>
              <a:t>hospital/medical expenses </a:t>
            </a:r>
            <a:r>
              <a:rPr lang="en-US" dirty="0"/>
              <a:t>– past expenses and future expenses – test of reasonableness – </a:t>
            </a:r>
            <a:r>
              <a:rPr lang="en-US" i="1" dirty="0"/>
              <a:t>Muhammad </a:t>
            </a:r>
            <a:r>
              <a:rPr lang="en-US" i="1" dirty="0" err="1"/>
              <a:t>Yassein</a:t>
            </a:r>
            <a:r>
              <a:rPr lang="en-US" i="1" dirty="0"/>
              <a:t> </a:t>
            </a:r>
            <a:r>
              <a:rPr lang="en-US" i="1" dirty="0" err="1"/>
              <a:t>Zuliskandar</a:t>
            </a:r>
            <a:r>
              <a:rPr lang="en-US" i="1" dirty="0"/>
              <a:t>  v  Kerajaan Malaysia </a:t>
            </a:r>
            <a:r>
              <a:rPr lang="en-US" dirty="0"/>
              <a:t>[2019] 4 CLJ 289, CA. </a:t>
            </a:r>
            <a:r>
              <a:rPr lang="en-US" i="1" dirty="0" err="1"/>
              <a:t>Inas</a:t>
            </a:r>
            <a:r>
              <a:rPr lang="en-US" i="1" dirty="0"/>
              <a:t> </a:t>
            </a:r>
            <a:r>
              <a:rPr lang="en-US" i="1" dirty="0" err="1"/>
              <a:t>Faiqah</a:t>
            </a:r>
            <a:r>
              <a:rPr lang="en-US" i="1" dirty="0"/>
              <a:t> </a:t>
            </a:r>
            <a:r>
              <a:rPr lang="en-US" i="1" dirty="0" err="1"/>
              <a:t>bt</a:t>
            </a:r>
            <a:r>
              <a:rPr lang="en-US" i="1" dirty="0"/>
              <a:t> Mohd Helmi  v.  Kerajaan Malaysia</a:t>
            </a:r>
            <a:r>
              <a:rPr lang="en-US" dirty="0"/>
              <a:t> [2016] 2 MLJ1, FC</a:t>
            </a:r>
          </a:p>
          <a:p>
            <a:endParaRPr lang="en-US" dirty="0"/>
          </a:p>
          <a:p>
            <a:endParaRPr lang="en-US" dirty="0"/>
          </a:p>
          <a:p>
            <a:pPr marL="0" indent="0">
              <a:buNone/>
            </a:pPr>
            <a:endParaRPr lang="en-US" dirty="0"/>
          </a:p>
          <a:p>
            <a:endParaRPr lang="en-MY" dirty="0"/>
          </a:p>
        </p:txBody>
      </p:sp>
    </p:spTree>
    <p:extLst>
      <p:ext uri="{BB962C8B-B14F-4D97-AF65-F5344CB8AC3E}">
        <p14:creationId xmlns:p14="http://schemas.microsoft.com/office/powerpoint/2010/main" val="897119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80AC9-F061-33B3-3625-5A8CCDF6FBD4}"/>
              </a:ext>
            </a:extLst>
          </p:cNvPr>
          <p:cNvSpPr>
            <a:spLocks noGrp="1"/>
          </p:cNvSpPr>
          <p:nvPr>
            <p:ph type="title"/>
          </p:nvPr>
        </p:nvSpPr>
        <p:spPr>
          <a:xfrm>
            <a:off x="1141413" y="618518"/>
            <a:ext cx="9905998" cy="709768"/>
          </a:xfrm>
        </p:spPr>
        <p:txBody>
          <a:bodyPr/>
          <a:lstStyle/>
          <a:p>
            <a:r>
              <a:rPr lang="en-US" dirty="0"/>
              <a:t>Special damages… </a:t>
            </a:r>
            <a:endParaRPr lang="en-MY" dirty="0"/>
          </a:p>
        </p:txBody>
      </p:sp>
      <p:sp>
        <p:nvSpPr>
          <p:cNvPr id="3" name="Content Placeholder 2">
            <a:extLst>
              <a:ext uri="{FF2B5EF4-FFF2-40B4-BE49-F238E27FC236}">
                <a16:creationId xmlns:a16="http://schemas.microsoft.com/office/drawing/2014/main" id="{B1987A35-406C-4508-082A-D3D73FC850AC}"/>
              </a:ext>
            </a:extLst>
          </p:cNvPr>
          <p:cNvSpPr>
            <a:spLocks noGrp="1"/>
          </p:cNvSpPr>
          <p:nvPr>
            <p:ph idx="1"/>
          </p:nvPr>
        </p:nvSpPr>
        <p:spPr>
          <a:xfrm>
            <a:off x="1141412" y="1674796"/>
            <a:ext cx="9905999" cy="4687503"/>
          </a:xfrm>
        </p:spPr>
        <p:txBody>
          <a:bodyPr>
            <a:normAutofit lnSpcReduction="10000"/>
          </a:bodyPr>
          <a:lstStyle/>
          <a:p>
            <a:r>
              <a:rPr lang="en-US" dirty="0"/>
              <a:t>Costs of maid/</a:t>
            </a:r>
            <a:r>
              <a:rPr lang="en-US" dirty="0" err="1"/>
              <a:t>househelp</a:t>
            </a:r>
            <a:r>
              <a:rPr lang="en-US" dirty="0"/>
              <a:t>/care</a:t>
            </a:r>
          </a:p>
          <a:p>
            <a:r>
              <a:rPr lang="en-US" dirty="0"/>
              <a:t>Transport costs</a:t>
            </a:r>
          </a:p>
          <a:p>
            <a:r>
              <a:rPr lang="en-US" dirty="0"/>
              <a:t>Loss of earnings/ loss of earning capacity</a:t>
            </a:r>
          </a:p>
          <a:p>
            <a:r>
              <a:rPr lang="en-US" dirty="0"/>
              <a:t>Costs of personal hygiene products </a:t>
            </a:r>
          </a:p>
          <a:p>
            <a:r>
              <a:rPr lang="en-US" dirty="0"/>
              <a:t>Costs of medical reports/expert reports</a:t>
            </a:r>
          </a:p>
          <a:p>
            <a:r>
              <a:rPr lang="en-US" dirty="0"/>
              <a:t>Costs of care by family members  - claimable even if rendered gratuitously  - </a:t>
            </a:r>
            <a:r>
              <a:rPr lang="en-US" i="1" dirty="0" err="1"/>
              <a:t>Inas</a:t>
            </a:r>
            <a:r>
              <a:rPr lang="en-US" i="1" dirty="0"/>
              <a:t> </a:t>
            </a:r>
            <a:r>
              <a:rPr lang="en-US" i="1" dirty="0" err="1"/>
              <a:t>Faiqah</a:t>
            </a:r>
            <a:r>
              <a:rPr lang="en-US" i="1" dirty="0"/>
              <a:t> </a:t>
            </a:r>
            <a:r>
              <a:rPr lang="en-US" i="1" dirty="0" err="1"/>
              <a:t>bt</a:t>
            </a:r>
            <a:r>
              <a:rPr lang="en-US" i="1" dirty="0"/>
              <a:t> Mohd Helmi v. Kerajaan Malaysia </a:t>
            </a:r>
            <a:r>
              <a:rPr lang="en-US" dirty="0"/>
              <a:t> [2016] 2 MLJ 1, FC</a:t>
            </a:r>
          </a:p>
          <a:p>
            <a:endParaRPr lang="en-US" dirty="0"/>
          </a:p>
          <a:p>
            <a:r>
              <a:rPr lang="en-US" dirty="0"/>
              <a:t> </a:t>
            </a:r>
            <a:endParaRPr lang="en-MY" dirty="0"/>
          </a:p>
        </p:txBody>
      </p:sp>
    </p:spTree>
    <p:extLst>
      <p:ext uri="{BB962C8B-B14F-4D97-AF65-F5344CB8AC3E}">
        <p14:creationId xmlns:p14="http://schemas.microsoft.com/office/powerpoint/2010/main" val="644521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6A38-6875-4476-38F9-E5D29A3AB296}"/>
              </a:ext>
            </a:extLst>
          </p:cNvPr>
          <p:cNvSpPr>
            <a:spLocks noGrp="1"/>
          </p:cNvSpPr>
          <p:nvPr>
            <p:ph type="title"/>
          </p:nvPr>
        </p:nvSpPr>
        <p:spPr>
          <a:xfrm>
            <a:off x="1141413" y="618518"/>
            <a:ext cx="9905998" cy="555764"/>
          </a:xfrm>
        </p:spPr>
        <p:txBody>
          <a:bodyPr>
            <a:normAutofit fontScale="90000"/>
          </a:bodyPr>
          <a:lstStyle/>
          <a:p>
            <a:r>
              <a:rPr lang="en-US" dirty="0"/>
              <a:t>Costs of future care &amp; treatment </a:t>
            </a:r>
            <a:endParaRPr lang="en-MY" dirty="0"/>
          </a:p>
        </p:txBody>
      </p:sp>
      <p:sp>
        <p:nvSpPr>
          <p:cNvPr id="3" name="Content Placeholder 2">
            <a:extLst>
              <a:ext uri="{FF2B5EF4-FFF2-40B4-BE49-F238E27FC236}">
                <a16:creationId xmlns:a16="http://schemas.microsoft.com/office/drawing/2014/main" id="{7A9D07C3-50C5-5162-FD30-FCF466A8E962}"/>
              </a:ext>
            </a:extLst>
          </p:cNvPr>
          <p:cNvSpPr>
            <a:spLocks noGrp="1"/>
          </p:cNvSpPr>
          <p:nvPr>
            <p:ph idx="1"/>
          </p:nvPr>
        </p:nvSpPr>
        <p:spPr>
          <a:xfrm>
            <a:off x="1141412" y="1174282"/>
            <a:ext cx="9905999" cy="5139891"/>
          </a:xfrm>
        </p:spPr>
        <p:txBody>
          <a:bodyPr>
            <a:normAutofit fontScale="92500"/>
          </a:bodyPr>
          <a:lstStyle/>
          <a:p>
            <a:pPr marL="0" indent="0">
              <a:buNone/>
            </a:pPr>
            <a:r>
              <a:rPr lang="en-US" dirty="0"/>
              <a:t>Rehabilitation Specialist report – ascertain the current condition, prognosis, estimated life expectancy, future needs and costs thereof </a:t>
            </a:r>
            <a:r>
              <a:rPr lang="en-US" dirty="0" err="1"/>
              <a:t>e.g</a:t>
            </a:r>
            <a:endParaRPr lang="en-US" dirty="0"/>
          </a:p>
          <a:p>
            <a:pPr marL="0" indent="0">
              <a:buNone/>
            </a:pPr>
            <a:r>
              <a:rPr lang="en-US" dirty="0"/>
              <a:t>- medical and therapy needs –pediatric/orthopedic/rehabilitation needs and costs</a:t>
            </a:r>
          </a:p>
          <a:p>
            <a:pPr marL="0" indent="0">
              <a:buNone/>
            </a:pPr>
            <a:r>
              <a:rPr lang="en-US" dirty="0"/>
              <a:t>- physiotherapy/occupational therapy </a:t>
            </a:r>
          </a:p>
          <a:p>
            <a:pPr marL="0" indent="0">
              <a:buNone/>
            </a:pPr>
            <a:r>
              <a:rPr lang="en-US" dirty="0"/>
              <a:t>- cost estimate of medications, assistive devices, vehicle, accommodation</a:t>
            </a:r>
          </a:p>
          <a:p>
            <a:pPr marL="0" indent="0">
              <a:buNone/>
            </a:pPr>
            <a:r>
              <a:rPr lang="en-US" i="1" u="sng" dirty="0"/>
              <a:t>Subject to reasonableness</a:t>
            </a:r>
            <a:r>
              <a:rPr lang="en-US" i="1" dirty="0"/>
              <a:t>. </a:t>
            </a:r>
          </a:p>
          <a:p>
            <a:pPr marL="0" indent="0">
              <a:buNone/>
            </a:pPr>
            <a:r>
              <a:rPr lang="en-US" u="sng" dirty="0"/>
              <a:t>Proving future loss </a:t>
            </a:r>
            <a:r>
              <a:rPr lang="en-US" dirty="0"/>
              <a:t>– </a:t>
            </a:r>
            <a:r>
              <a:rPr lang="en-US" i="1" dirty="0" err="1"/>
              <a:t>Inas</a:t>
            </a:r>
            <a:r>
              <a:rPr lang="en-US" i="1" dirty="0"/>
              <a:t> </a:t>
            </a:r>
            <a:r>
              <a:rPr lang="en-US" i="1" dirty="0" err="1"/>
              <a:t>Faiqah</a:t>
            </a:r>
            <a:r>
              <a:rPr lang="en-US" i="1" dirty="0"/>
              <a:t> </a:t>
            </a:r>
            <a:r>
              <a:rPr lang="en-US" i="1" dirty="0" err="1"/>
              <a:t>bt</a:t>
            </a:r>
            <a:r>
              <a:rPr lang="en-US" i="1" dirty="0"/>
              <a:t> Mohd Helmi  v.  Kerajaan Malaysia </a:t>
            </a:r>
            <a:r>
              <a:rPr lang="en-US" dirty="0"/>
              <a:t> [2016] 2 MLJ 1, FC:  on balance of probabilities but lower threshold -   plaintiff to prove that there is significant possibility that the loss will occur in future as opposed to mere speculation (no need to prove on balance of probabilities that such damage will occur). </a:t>
            </a:r>
          </a:p>
          <a:p>
            <a:endParaRPr lang="en-US" dirty="0"/>
          </a:p>
          <a:p>
            <a:endParaRPr lang="en-MY" dirty="0"/>
          </a:p>
        </p:txBody>
      </p:sp>
    </p:spTree>
    <p:extLst>
      <p:ext uri="{BB962C8B-B14F-4D97-AF65-F5344CB8AC3E}">
        <p14:creationId xmlns:p14="http://schemas.microsoft.com/office/powerpoint/2010/main" val="3166180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230A8-7BF0-7632-6666-ACF5FCA0EFF6}"/>
              </a:ext>
            </a:extLst>
          </p:cNvPr>
          <p:cNvSpPr>
            <a:spLocks noGrp="1"/>
          </p:cNvSpPr>
          <p:nvPr>
            <p:ph type="title"/>
          </p:nvPr>
        </p:nvSpPr>
        <p:spPr>
          <a:xfrm>
            <a:off x="1141413" y="288758"/>
            <a:ext cx="9905998" cy="972151"/>
          </a:xfrm>
        </p:spPr>
        <p:txBody>
          <a:bodyPr/>
          <a:lstStyle/>
          <a:p>
            <a:r>
              <a:rPr lang="en-US" dirty="0"/>
              <a:t>Aggravated damages</a:t>
            </a:r>
            <a:endParaRPr lang="en-MY" dirty="0"/>
          </a:p>
        </p:txBody>
      </p:sp>
      <p:sp>
        <p:nvSpPr>
          <p:cNvPr id="3" name="Content Placeholder 2">
            <a:extLst>
              <a:ext uri="{FF2B5EF4-FFF2-40B4-BE49-F238E27FC236}">
                <a16:creationId xmlns:a16="http://schemas.microsoft.com/office/drawing/2014/main" id="{1E81559F-98ED-3E7D-D2B4-6CA01D25D0FE}"/>
              </a:ext>
            </a:extLst>
          </p:cNvPr>
          <p:cNvSpPr>
            <a:spLocks noGrp="1"/>
          </p:cNvSpPr>
          <p:nvPr>
            <p:ph idx="1"/>
          </p:nvPr>
        </p:nvSpPr>
        <p:spPr>
          <a:xfrm>
            <a:off x="1141413" y="1260910"/>
            <a:ext cx="9905999" cy="5159141"/>
          </a:xfrm>
        </p:spPr>
        <p:txBody>
          <a:bodyPr>
            <a:normAutofit fontScale="92500" lnSpcReduction="10000"/>
          </a:bodyPr>
          <a:lstStyle/>
          <a:p>
            <a:pPr algn="just"/>
            <a:r>
              <a:rPr lang="en-US" sz="2800" i="1" dirty="0"/>
              <a:t>Hari Krishnan  v  </a:t>
            </a:r>
            <a:r>
              <a:rPr lang="en-US" sz="2800" i="1" dirty="0" err="1"/>
              <a:t>Megat</a:t>
            </a:r>
            <a:r>
              <a:rPr lang="en-US" sz="2800" i="1" dirty="0"/>
              <a:t> Noor Ishak </a:t>
            </a:r>
            <a:r>
              <a:rPr lang="en-US" sz="2800" dirty="0"/>
              <a:t>[2018] 3 MLJ 281, FC – aggravated damages may be awarded in medical negligence case. </a:t>
            </a:r>
          </a:p>
          <a:p>
            <a:pPr algn="just"/>
            <a:r>
              <a:rPr lang="en-US" sz="2800" i="1" dirty="0"/>
              <a:t>Aggravated damages must be pleaded – Tenaga Nasional </a:t>
            </a:r>
            <a:r>
              <a:rPr lang="en-US" sz="2800" i="1" dirty="0" err="1"/>
              <a:t>Bhd</a:t>
            </a:r>
            <a:r>
              <a:rPr lang="en-US" sz="2800" i="1" dirty="0"/>
              <a:t>  v.  </a:t>
            </a:r>
            <a:r>
              <a:rPr lang="en-US" sz="2800" i="1" dirty="0" err="1"/>
              <a:t>Evergrowth</a:t>
            </a:r>
            <a:r>
              <a:rPr lang="en-US" sz="2800" i="1" dirty="0"/>
              <a:t> Aquaculture [2021] 6 MLRA 501</a:t>
            </a:r>
          </a:p>
          <a:p>
            <a:pPr algn="just"/>
            <a:endParaRPr lang="en-US" sz="2800" i="1" dirty="0"/>
          </a:p>
          <a:p>
            <a:pPr algn="just"/>
            <a:r>
              <a:rPr lang="en-US" sz="2800" i="1" dirty="0"/>
              <a:t>Thompson v </a:t>
            </a:r>
            <a:r>
              <a:rPr lang="en-US" sz="2800" i="1" dirty="0" err="1"/>
              <a:t>Commisssioner</a:t>
            </a:r>
            <a:r>
              <a:rPr lang="en-US" sz="2800" i="1" dirty="0"/>
              <a:t> of Police [1997] 2 All ER 762 - </a:t>
            </a:r>
            <a:r>
              <a:rPr lang="en-US" sz="2800" i="1" dirty="0">
                <a:latin typeface="+mj-lt"/>
                <a:ea typeface="Calibri" panose="020F0502020204030204" pitchFamily="34" charset="0"/>
                <a:cs typeface="Times New Roman" panose="02020603050405020304" pitchFamily="18" charset="0"/>
              </a:rPr>
              <a:t>a</a:t>
            </a:r>
            <a:r>
              <a:rPr lang="en-US" sz="2800" dirty="0">
                <a:effectLst/>
                <a:latin typeface="+mj-lt"/>
                <a:ea typeface="Calibri" panose="020F0502020204030204" pitchFamily="34" charset="0"/>
                <a:cs typeface="Times New Roman" panose="02020603050405020304" pitchFamily="18" charset="0"/>
              </a:rPr>
              <a:t>ggravated damages is given when the claims where the injury was exacerbated by the </a:t>
            </a:r>
            <a:r>
              <a:rPr lang="en-US" sz="2800" u="sng" dirty="0">
                <a:effectLst/>
                <a:latin typeface="+mj-lt"/>
                <a:ea typeface="Calibri" panose="020F0502020204030204" pitchFamily="34" charset="0"/>
                <a:cs typeface="Times New Roman" panose="02020603050405020304" pitchFamily="18" charset="0"/>
              </a:rPr>
              <a:t>outrageous or contumelious conduct</a:t>
            </a:r>
            <a:r>
              <a:rPr lang="en-US" sz="2800" dirty="0">
                <a:effectLst/>
                <a:latin typeface="+mj-lt"/>
                <a:ea typeface="Calibri" panose="020F0502020204030204" pitchFamily="34" charset="0"/>
                <a:cs typeface="Times New Roman" panose="02020603050405020304" pitchFamily="18" charset="0"/>
              </a:rPr>
              <a:t> of the defendant, defendant acted in high handed manner or to express the Court’s disapproval with </a:t>
            </a:r>
            <a:r>
              <a:rPr lang="en-US" sz="2800" u="sng" dirty="0">
                <a:effectLst/>
                <a:latin typeface="+mj-lt"/>
                <a:ea typeface="Calibri" panose="020F0502020204030204" pitchFamily="34" charset="0"/>
                <a:cs typeface="Times New Roman" panose="02020603050405020304" pitchFamily="18" charset="0"/>
              </a:rPr>
              <a:t>the manner the defendant conducted the trial/</a:t>
            </a:r>
            <a:r>
              <a:rPr lang="en-US" sz="2800" u="sng" dirty="0" err="1">
                <a:effectLst/>
                <a:latin typeface="+mj-lt"/>
                <a:ea typeface="Calibri" panose="020F0502020204030204" pitchFamily="34" charset="0"/>
                <a:cs typeface="Times New Roman" panose="02020603050405020304" pitchFamily="18" charset="0"/>
              </a:rPr>
              <a:t>defence</a:t>
            </a:r>
            <a:r>
              <a:rPr lang="en-US" sz="2800" u="sng" dirty="0">
                <a:effectLst/>
                <a:latin typeface="+mj-lt"/>
                <a:ea typeface="Calibri" panose="020F0502020204030204" pitchFamily="34" charset="0"/>
                <a:cs typeface="Times New Roman" panose="02020603050405020304" pitchFamily="18" charset="0"/>
              </a:rPr>
              <a:t>. </a:t>
            </a:r>
            <a:r>
              <a:rPr lang="en-US" sz="2800" dirty="0">
                <a:effectLst/>
                <a:latin typeface="+mj-lt"/>
                <a:ea typeface="Calibri" panose="020F0502020204030204" pitchFamily="34" charset="0"/>
                <a:cs typeface="Times New Roman" panose="02020603050405020304" pitchFamily="18" charset="0"/>
              </a:rPr>
              <a:t> </a:t>
            </a:r>
            <a:endParaRPr lang="en-MY" sz="2800" dirty="0">
              <a:effectLst/>
              <a:latin typeface="+mj-lt"/>
              <a:ea typeface="Calibri" panose="020F0502020204030204" pitchFamily="34" charset="0"/>
              <a:cs typeface="Times New Roman" panose="02020603050405020304" pitchFamily="18" charset="0"/>
            </a:endParaRPr>
          </a:p>
          <a:p>
            <a:endParaRPr lang="en-US" sz="3400" i="1" dirty="0">
              <a:latin typeface="+mj-lt"/>
            </a:endParaRPr>
          </a:p>
          <a:p>
            <a:endParaRPr lang="en-US" sz="3400" i="1" dirty="0"/>
          </a:p>
          <a:p>
            <a:endParaRPr lang="en-MY" i="1" dirty="0"/>
          </a:p>
        </p:txBody>
      </p:sp>
    </p:spTree>
    <p:extLst>
      <p:ext uri="{BB962C8B-B14F-4D97-AF65-F5344CB8AC3E}">
        <p14:creationId xmlns:p14="http://schemas.microsoft.com/office/powerpoint/2010/main" val="89639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FC107-4947-3EF0-FF00-3E9C7B57C581}"/>
              </a:ext>
            </a:extLst>
          </p:cNvPr>
          <p:cNvSpPr>
            <a:spLocks noGrp="1"/>
          </p:cNvSpPr>
          <p:nvPr>
            <p:ph type="title"/>
          </p:nvPr>
        </p:nvSpPr>
        <p:spPr/>
        <p:txBody>
          <a:bodyPr/>
          <a:lstStyle/>
          <a:p>
            <a:r>
              <a:rPr lang="en-US" dirty="0"/>
              <a:t>Areas of dispute in medical negligence claims </a:t>
            </a:r>
            <a:endParaRPr lang="en-MY" dirty="0"/>
          </a:p>
        </p:txBody>
      </p:sp>
      <p:sp>
        <p:nvSpPr>
          <p:cNvPr id="3" name="Content Placeholder 2">
            <a:extLst>
              <a:ext uri="{FF2B5EF4-FFF2-40B4-BE49-F238E27FC236}">
                <a16:creationId xmlns:a16="http://schemas.microsoft.com/office/drawing/2014/main" id="{378FABE3-3FC7-65C2-7774-4810840525E7}"/>
              </a:ext>
            </a:extLst>
          </p:cNvPr>
          <p:cNvSpPr>
            <a:spLocks noGrp="1"/>
          </p:cNvSpPr>
          <p:nvPr>
            <p:ph idx="1"/>
          </p:nvPr>
        </p:nvSpPr>
        <p:spPr>
          <a:xfrm>
            <a:off x="1141412" y="1944303"/>
            <a:ext cx="9905999" cy="4475748"/>
          </a:xfrm>
        </p:spPr>
        <p:txBody>
          <a:bodyPr>
            <a:normAutofit/>
          </a:bodyPr>
          <a:lstStyle/>
          <a:p>
            <a:r>
              <a:rPr lang="en-US" sz="2800" u="sng" dirty="0"/>
              <a:t>Provision of </a:t>
            </a:r>
            <a:r>
              <a:rPr lang="en-US" sz="2800" i="1" u="sng" dirty="0"/>
              <a:t>Diagnosis</a:t>
            </a:r>
            <a:r>
              <a:rPr lang="en-US" sz="2800" dirty="0"/>
              <a:t>  – wrong finding on the condition/cause.</a:t>
            </a:r>
          </a:p>
          <a:p>
            <a:r>
              <a:rPr lang="en-US" sz="2800" i="1" u="sng" dirty="0"/>
              <a:t>Provision of Treatment</a:t>
            </a:r>
            <a:r>
              <a:rPr lang="en-US" sz="2800" dirty="0"/>
              <a:t> – wrong treatment </a:t>
            </a:r>
            <a:r>
              <a:rPr lang="en-US" sz="2800" dirty="0" err="1"/>
              <a:t>e.g</a:t>
            </a:r>
            <a:r>
              <a:rPr lang="en-US" sz="2800" dirty="0"/>
              <a:t> cut, perforation, damaging internal tissue/organ during surgery/treatment</a:t>
            </a:r>
          </a:p>
          <a:p>
            <a:r>
              <a:rPr lang="en-US" sz="2800" i="1" u="sng" dirty="0"/>
              <a:t>Provision of Advice</a:t>
            </a:r>
            <a:r>
              <a:rPr lang="en-US" sz="2800" dirty="0"/>
              <a:t>  – wrong advice on the </a:t>
            </a:r>
            <a:r>
              <a:rPr lang="en-US" sz="2800" dirty="0" err="1"/>
              <a:t>condition,failure</a:t>
            </a:r>
            <a:r>
              <a:rPr lang="en-US" sz="2800" dirty="0"/>
              <a:t> to advice risks/complications.  </a:t>
            </a:r>
          </a:p>
          <a:p>
            <a:endParaRPr lang="en-US" sz="2800" dirty="0"/>
          </a:p>
          <a:p>
            <a:r>
              <a:rPr lang="en-US" sz="2800" dirty="0"/>
              <a:t>Burden of proof – on balance of probabilities</a:t>
            </a:r>
          </a:p>
          <a:p>
            <a:endParaRPr lang="en-MY" sz="2800" dirty="0"/>
          </a:p>
        </p:txBody>
      </p:sp>
    </p:spTree>
    <p:extLst>
      <p:ext uri="{BB962C8B-B14F-4D97-AF65-F5344CB8AC3E}">
        <p14:creationId xmlns:p14="http://schemas.microsoft.com/office/powerpoint/2010/main" val="3890227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EB1E4-A898-9E46-1992-3B5576041AA2}"/>
              </a:ext>
            </a:extLst>
          </p:cNvPr>
          <p:cNvSpPr>
            <a:spLocks noGrp="1"/>
          </p:cNvSpPr>
          <p:nvPr>
            <p:ph type="title"/>
          </p:nvPr>
        </p:nvSpPr>
        <p:spPr>
          <a:xfrm>
            <a:off x="1141413" y="288758"/>
            <a:ext cx="9905998" cy="1405288"/>
          </a:xfrm>
        </p:spPr>
        <p:txBody>
          <a:bodyPr>
            <a:normAutofit/>
          </a:bodyPr>
          <a:lstStyle/>
          <a:p>
            <a:r>
              <a:rPr lang="en-US" u="sng" dirty="0"/>
              <a:t>Aggravated damages</a:t>
            </a:r>
            <a:r>
              <a:rPr lang="en-US" dirty="0"/>
              <a:t> – recent instances:</a:t>
            </a:r>
            <a:br>
              <a:rPr lang="en-US" dirty="0"/>
            </a:br>
            <a:endParaRPr lang="en-MY" dirty="0"/>
          </a:p>
        </p:txBody>
      </p:sp>
      <p:sp>
        <p:nvSpPr>
          <p:cNvPr id="3" name="Content Placeholder 2">
            <a:extLst>
              <a:ext uri="{FF2B5EF4-FFF2-40B4-BE49-F238E27FC236}">
                <a16:creationId xmlns:a16="http://schemas.microsoft.com/office/drawing/2014/main" id="{DD6FB88D-3055-025D-EE27-0DC004060C7B}"/>
              </a:ext>
            </a:extLst>
          </p:cNvPr>
          <p:cNvSpPr>
            <a:spLocks noGrp="1"/>
          </p:cNvSpPr>
          <p:nvPr>
            <p:ph idx="1"/>
          </p:nvPr>
        </p:nvSpPr>
        <p:spPr>
          <a:xfrm>
            <a:off x="1141412" y="1694045"/>
            <a:ext cx="9905999" cy="4610501"/>
          </a:xfrm>
        </p:spPr>
        <p:txBody>
          <a:bodyPr>
            <a:normAutofit fontScale="92500" lnSpcReduction="10000"/>
          </a:bodyPr>
          <a:lstStyle/>
          <a:p>
            <a:r>
              <a:rPr lang="en-US" i="1" dirty="0"/>
              <a:t>tampering of the medical records</a:t>
            </a:r>
          </a:p>
          <a:p>
            <a:r>
              <a:rPr lang="en-US" i="1" dirty="0"/>
              <a:t>Contesting liability when liability was clear.</a:t>
            </a:r>
          </a:p>
          <a:p>
            <a:r>
              <a:rPr lang="en-US" i="1" dirty="0"/>
              <a:t>Delay in admitting liability</a:t>
            </a:r>
          </a:p>
          <a:p>
            <a:r>
              <a:rPr lang="en-US" i="1" dirty="0"/>
              <a:t>Refusing/delay  to hand over medical records</a:t>
            </a:r>
          </a:p>
          <a:p>
            <a:r>
              <a:rPr lang="en-US" i="1" dirty="0"/>
              <a:t>Blaming the plaintiff for the damage caused.</a:t>
            </a:r>
          </a:p>
          <a:p>
            <a:r>
              <a:rPr lang="en-US" i="1" dirty="0"/>
              <a:t>Making insulting remarks to the patient</a:t>
            </a:r>
          </a:p>
          <a:p>
            <a:r>
              <a:rPr lang="en-US" i="1" dirty="0"/>
              <a:t>Disrespectful to the immediate family members </a:t>
            </a:r>
          </a:p>
          <a:p>
            <a:r>
              <a:rPr lang="en-US" i="1" dirty="0"/>
              <a:t>Prolonging litigation</a:t>
            </a:r>
          </a:p>
          <a:p>
            <a:r>
              <a:rPr lang="en-US" i="1" dirty="0"/>
              <a:t>Attempt to conceal the truth</a:t>
            </a:r>
          </a:p>
          <a:p>
            <a:endParaRPr lang="en-US" dirty="0"/>
          </a:p>
          <a:p>
            <a:endParaRPr lang="en-MY" dirty="0"/>
          </a:p>
        </p:txBody>
      </p:sp>
    </p:spTree>
    <p:extLst>
      <p:ext uri="{BB962C8B-B14F-4D97-AF65-F5344CB8AC3E}">
        <p14:creationId xmlns:p14="http://schemas.microsoft.com/office/powerpoint/2010/main" val="2478305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BF4CD-6596-11CC-68A9-56D7937D41A3}"/>
              </a:ext>
            </a:extLst>
          </p:cNvPr>
          <p:cNvSpPr>
            <a:spLocks noGrp="1"/>
          </p:cNvSpPr>
          <p:nvPr>
            <p:ph type="title"/>
          </p:nvPr>
        </p:nvSpPr>
        <p:spPr>
          <a:xfrm>
            <a:off x="1141413" y="221380"/>
            <a:ext cx="9905998" cy="1241659"/>
          </a:xfrm>
        </p:spPr>
        <p:txBody>
          <a:bodyPr>
            <a:normAutofit/>
          </a:bodyPr>
          <a:lstStyle/>
          <a:p>
            <a:r>
              <a:rPr lang="en-US" dirty="0" err="1"/>
              <a:t>e.G</a:t>
            </a:r>
            <a:r>
              <a:rPr lang="en-US" dirty="0"/>
              <a:t> cases on aggravated damages</a:t>
            </a:r>
            <a:endParaRPr lang="en-MY" dirty="0"/>
          </a:p>
        </p:txBody>
      </p:sp>
      <p:sp>
        <p:nvSpPr>
          <p:cNvPr id="3" name="Content Placeholder 2">
            <a:extLst>
              <a:ext uri="{FF2B5EF4-FFF2-40B4-BE49-F238E27FC236}">
                <a16:creationId xmlns:a16="http://schemas.microsoft.com/office/drawing/2014/main" id="{F495B299-CA4A-3E8C-2AE1-61FA954619A2}"/>
              </a:ext>
            </a:extLst>
          </p:cNvPr>
          <p:cNvSpPr>
            <a:spLocks noGrp="1"/>
          </p:cNvSpPr>
          <p:nvPr>
            <p:ph idx="1"/>
          </p:nvPr>
        </p:nvSpPr>
        <p:spPr>
          <a:xfrm>
            <a:off x="1141412" y="1530417"/>
            <a:ext cx="9905999" cy="4260784"/>
          </a:xfrm>
        </p:spPr>
        <p:txBody>
          <a:bodyPr/>
          <a:lstStyle/>
          <a:p>
            <a:r>
              <a:rPr lang="en-US" dirty="0"/>
              <a:t>Dr Hari Krishnan &amp; Anor  v.  </a:t>
            </a:r>
            <a:r>
              <a:rPr lang="en-US" dirty="0" err="1"/>
              <a:t>Megat</a:t>
            </a:r>
            <a:r>
              <a:rPr lang="en-US" dirty="0"/>
              <a:t> Noor Ishak [2018] 3 MLJ 281 – RM1 m</a:t>
            </a:r>
          </a:p>
          <a:p>
            <a:r>
              <a:rPr lang="en-US" dirty="0"/>
              <a:t>Yap Sao </a:t>
            </a:r>
            <a:r>
              <a:rPr lang="en-US" dirty="0" err="1"/>
              <a:t>Leng</a:t>
            </a:r>
            <a:r>
              <a:rPr lang="en-US" dirty="0"/>
              <a:t> &amp; Anor  v.  Kerajaan Malaysia &amp; </a:t>
            </a:r>
            <a:r>
              <a:rPr lang="en-US" dirty="0" err="1"/>
              <a:t>Ors</a:t>
            </a:r>
            <a:r>
              <a:rPr lang="en-US" dirty="0"/>
              <a:t> [2021] 3 MLRH 242 – RM300,000</a:t>
            </a:r>
          </a:p>
          <a:p>
            <a:r>
              <a:rPr lang="en-US" dirty="0"/>
              <a:t>Ahmad </a:t>
            </a:r>
            <a:r>
              <a:rPr lang="en-US" dirty="0" err="1"/>
              <a:t>Radhiq</a:t>
            </a:r>
            <a:r>
              <a:rPr lang="en-US" dirty="0"/>
              <a:t> </a:t>
            </a:r>
            <a:r>
              <a:rPr lang="en-US" dirty="0" err="1"/>
              <a:t>Arbee</a:t>
            </a:r>
            <a:r>
              <a:rPr lang="en-US" dirty="0"/>
              <a:t>  v.  Kerajaan Malaysia &amp; </a:t>
            </a:r>
            <a:r>
              <a:rPr lang="en-US" dirty="0" err="1"/>
              <a:t>Ors</a:t>
            </a:r>
            <a:r>
              <a:rPr lang="en-US" dirty="0"/>
              <a:t> [2020] MLRHU 573– RM300,000</a:t>
            </a:r>
          </a:p>
          <a:p>
            <a:r>
              <a:rPr lang="en-US" dirty="0" err="1"/>
              <a:t>Irwanbudiana</a:t>
            </a:r>
            <a:r>
              <a:rPr lang="en-US" dirty="0"/>
              <a:t> bin </a:t>
            </a:r>
            <a:r>
              <a:rPr lang="en-US" dirty="0" err="1"/>
              <a:t>Amsah</a:t>
            </a:r>
            <a:r>
              <a:rPr lang="en-US" dirty="0"/>
              <a:t> (suing as administrator)  v.  The Govt of Malaysia [2023] 10 MLJ 633 – RM300,000 awarded.  </a:t>
            </a:r>
          </a:p>
          <a:p>
            <a:endParaRPr lang="en-US" dirty="0"/>
          </a:p>
          <a:p>
            <a:endParaRPr lang="en-US" dirty="0"/>
          </a:p>
          <a:p>
            <a:endParaRPr lang="en-MY" dirty="0"/>
          </a:p>
        </p:txBody>
      </p:sp>
    </p:spTree>
    <p:extLst>
      <p:ext uri="{BB962C8B-B14F-4D97-AF65-F5344CB8AC3E}">
        <p14:creationId xmlns:p14="http://schemas.microsoft.com/office/powerpoint/2010/main" val="2139474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FC5BC-21A1-B1AF-F6D2-DD1BC8E57975}"/>
              </a:ext>
            </a:extLst>
          </p:cNvPr>
          <p:cNvSpPr>
            <a:spLocks noGrp="1"/>
          </p:cNvSpPr>
          <p:nvPr>
            <p:ph type="title"/>
          </p:nvPr>
        </p:nvSpPr>
        <p:spPr>
          <a:xfrm>
            <a:off x="1141413" y="618518"/>
            <a:ext cx="9905998" cy="1229533"/>
          </a:xfrm>
        </p:spPr>
        <p:txBody>
          <a:bodyPr/>
          <a:lstStyle/>
          <a:p>
            <a:r>
              <a:rPr lang="en-US" dirty="0"/>
              <a:t>ISSUES IN MEDICAL NEGLIGENCE CLAIMS</a:t>
            </a:r>
            <a:endParaRPr lang="en-MY" dirty="0"/>
          </a:p>
        </p:txBody>
      </p:sp>
      <p:sp>
        <p:nvSpPr>
          <p:cNvPr id="3" name="Content Placeholder 2">
            <a:extLst>
              <a:ext uri="{FF2B5EF4-FFF2-40B4-BE49-F238E27FC236}">
                <a16:creationId xmlns:a16="http://schemas.microsoft.com/office/drawing/2014/main" id="{F89E0E41-B750-1119-8BC3-6958CAB374AF}"/>
              </a:ext>
            </a:extLst>
          </p:cNvPr>
          <p:cNvSpPr>
            <a:spLocks noGrp="1"/>
          </p:cNvSpPr>
          <p:nvPr>
            <p:ph idx="1"/>
          </p:nvPr>
        </p:nvSpPr>
        <p:spPr>
          <a:xfrm>
            <a:off x="1141412" y="1848050"/>
            <a:ext cx="9905999" cy="4391431"/>
          </a:xfrm>
        </p:spPr>
        <p:txBody>
          <a:bodyPr>
            <a:normAutofit fontScale="92500" lnSpcReduction="10000"/>
          </a:bodyPr>
          <a:lstStyle/>
          <a:p>
            <a:r>
              <a:rPr lang="en-US" sz="3200" dirty="0"/>
              <a:t>Complex and scientific nature of the facts/issues.</a:t>
            </a:r>
          </a:p>
          <a:p>
            <a:r>
              <a:rPr lang="en-US" sz="3200" dirty="0"/>
              <a:t>Expensive litigation – substantial costs and expenses involved.</a:t>
            </a:r>
          </a:p>
          <a:p>
            <a:r>
              <a:rPr lang="en-US" sz="3200" dirty="0"/>
              <a:t>Time consuming, prolonged proceedings</a:t>
            </a:r>
          </a:p>
          <a:p>
            <a:r>
              <a:rPr lang="en-US" sz="3200" dirty="0"/>
              <a:t>Difficulties in obtaining information on the treatment given.</a:t>
            </a:r>
          </a:p>
          <a:p>
            <a:r>
              <a:rPr lang="en-US" sz="3200" dirty="0"/>
              <a:t>Difficulties in obtaining expert opinion</a:t>
            </a:r>
          </a:p>
          <a:p>
            <a:r>
              <a:rPr lang="en-US" sz="3200" dirty="0"/>
              <a:t>Resources - access to scientific reading materials</a:t>
            </a:r>
          </a:p>
          <a:p>
            <a:r>
              <a:rPr lang="en-US" sz="3200" dirty="0"/>
              <a:t>Judicial conservatism in professional liability claims</a:t>
            </a:r>
          </a:p>
          <a:p>
            <a:endParaRPr lang="en-US" sz="3200" dirty="0"/>
          </a:p>
          <a:p>
            <a:endParaRPr lang="en-US" sz="3200" dirty="0"/>
          </a:p>
          <a:p>
            <a:endParaRPr lang="en-US" sz="3200" dirty="0"/>
          </a:p>
          <a:p>
            <a:endParaRPr lang="en-US" dirty="0"/>
          </a:p>
          <a:p>
            <a:endParaRPr lang="en-MY" dirty="0"/>
          </a:p>
        </p:txBody>
      </p:sp>
    </p:spTree>
    <p:extLst>
      <p:ext uri="{BB962C8B-B14F-4D97-AF65-F5344CB8AC3E}">
        <p14:creationId xmlns:p14="http://schemas.microsoft.com/office/powerpoint/2010/main" val="552782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81581-DD50-5BFF-2AAE-706DC0647FD5}"/>
              </a:ext>
            </a:extLst>
          </p:cNvPr>
          <p:cNvSpPr>
            <a:spLocks noGrp="1"/>
          </p:cNvSpPr>
          <p:nvPr>
            <p:ph type="title"/>
          </p:nvPr>
        </p:nvSpPr>
        <p:spPr/>
        <p:txBody>
          <a:bodyPr/>
          <a:lstStyle/>
          <a:p>
            <a:pPr algn="ctr"/>
            <a:endParaRPr lang="en-MY" i="1" dirty="0"/>
          </a:p>
        </p:txBody>
      </p:sp>
      <p:sp>
        <p:nvSpPr>
          <p:cNvPr id="3" name="Content Placeholder 2">
            <a:extLst>
              <a:ext uri="{FF2B5EF4-FFF2-40B4-BE49-F238E27FC236}">
                <a16:creationId xmlns:a16="http://schemas.microsoft.com/office/drawing/2014/main" id="{ABD71D84-E922-1B2C-437A-5B3BDE8152A4}"/>
              </a:ext>
            </a:extLst>
          </p:cNvPr>
          <p:cNvSpPr>
            <a:spLocks noGrp="1"/>
          </p:cNvSpPr>
          <p:nvPr>
            <p:ph idx="1"/>
          </p:nvPr>
        </p:nvSpPr>
        <p:spPr/>
        <p:txBody>
          <a:bodyPr>
            <a:normAutofit/>
          </a:bodyPr>
          <a:lstStyle/>
          <a:p>
            <a:pPr marL="0" indent="0" algn="ctr">
              <a:buNone/>
            </a:pPr>
            <a:r>
              <a:rPr lang="en-US" sz="4000" i="1" dirty="0"/>
              <a:t>THANK YOU!</a:t>
            </a:r>
          </a:p>
          <a:p>
            <a:pPr marL="0" indent="0" algn="ctr">
              <a:buNone/>
            </a:pPr>
            <a:r>
              <a:rPr lang="en-US" sz="4000" i="1" dirty="0"/>
              <a:t>R.JAYABALAN</a:t>
            </a:r>
          </a:p>
          <a:p>
            <a:pPr marL="0" indent="0" algn="ctr">
              <a:buNone/>
            </a:pPr>
            <a:endParaRPr lang="en-MY" sz="4000" dirty="0"/>
          </a:p>
        </p:txBody>
      </p:sp>
    </p:spTree>
    <p:extLst>
      <p:ext uri="{BB962C8B-B14F-4D97-AF65-F5344CB8AC3E}">
        <p14:creationId xmlns:p14="http://schemas.microsoft.com/office/powerpoint/2010/main" val="202663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41917-BD67-0BE5-91DA-EC74D8133EC5}"/>
              </a:ext>
            </a:extLst>
          </p:cNvPr>
          <p:cNvSpPr>
            <a:spLocks noGrp="1"/>
          </p:cNvSpPr>
          <p:nvPr>
            <p:ph type="title"/>
          </p:nvPr>
        </p:nvSpPr>
        <p:spPr>
          <a:xfrm>
            <a:off x="1143001" y="274320"/>
            <a:ext cx="9905998" cy="813335"/>
          </a:xfrm>
        </p:spPr>
        <p:txBody>
          <a:bodyPr/>
          <a:lstStyle/>
          <a:p>
            <a:r>
              <a:rPr lang="en-US" dirty="0"/>
              <a:t>THE STANDARD OF CARE</a:t>
            </a:r>
            <a:endParaRPr lang="en-MY" dirty="0"/>
          </a:p>
        </p:txBody>
      </p:sp>
      <p:sp>
        <p:nvSpPr>
          <p:cNvPr id="3" name="Content Placeholder 2">
            <a:extLst>
              <a:ext uri="{FF2B5EF4-FFF2-40B4-BE49-F238E27FC236}">
                <a16:creationId xmlns:a16="http://schemas.microsoft.com/office/drawing/2014/main" id="{E41D6968-0677-6633-8356-C97173200447}"/>
              </a:ext>
            </a:extLst>
          </p:cNvPr>
          <p:cNvSpPr>
            <a:spLocks noGrp="1"/>
          </p:cNvSpPr>
          <p:nvPr>
            <p:ph idx="1"/>
          </p:nvPr>
        </p:nvSpPr>
        <p:spPr>
          <a:xfrm>
            <a:off x="1141412" y="1087655"/>
            <a:ext cx="9905999" cy="5496025"/>
          </a:xfrm>
        </p:spPr>
        <p:txBody>
          <a:bodyPr>
            <a:normAutofit/>
          </a:bodyPr>
          <a:lstStyle/>
          <a:p>
            <a:pPr algn="just"/>
            <a:r>
              <a:rPr lang="en-US" i="1" u="sng" dirty="0"/>
              <a:t>Bolam </a:t>
            </a:r>
            <a:r>
              <a:rPr lang="en-US" u="sng" dirty="0"/>
              <a:t>test (1957)</a:t>
            </a:r>
            <a:r>
              <a:rPr lang="en-US" dirty="0"/>
              <a:t>:  </a:t>
            </a:r>
            <a:r>
              <a:rPr lang="en-US" i="1" dirty="0"/>
              <a:t>A doctor is not negligent if he acts in accordance with a practice accepted at the time as proper by a responsible body of medical opinion even though other doctors adopt a different practice. </a:t>
            </a:r>
            <a:r>
              <a:rPr lang="en-US" i="1" dirty="0" err="1"/>
              <a:t>i.e</a:t>
            </a:r>
            <a:r>
              <a:rPr lang="en-US" i="1" dirty="0"/>
              <a:t>  a doctor is not negligent if he is acting in accordance with such a practice, merely because there is a body of opinion that takes a contrary view. The standard of care is a medical judgment – medical practitioners had a final say, not the court. </a:t>
            </a:r>
          </a:p>
          <a:p>
            <a:pPr algn="just"/>
            <a:r>
              <a:rPr lang="en-US" i="1" u="sng" dirty="0"/>
              <a:t>Bolitho qualification to Bolam (1997)</a:t>
            </a:r>
            <a:r>
              <a:rPr lang="en-US" i="1" dirty="0"/>
              <a:t>:  when it is shown that the expert opinion (on the ‘practice’) is not capable of withstanding logical analysis, the judge may hold the body of opinion as not reasonable/responsible and reject that opinion. Effectively, medical practitioners no longer had a final say.    Bolam test retained </a:t>
            </a:r>
            <a:r>
              <a:rPr lang="en-US" i="1" u="sng" dirty="0"/>
              <a:t>subject to condition </a:t>
            </a:r>
            <a:r>
              <a:rPr lang="en-US" i="1" dirty="0"/>
              <a:t>that the opinion must withstand logical analysis and reason.</a:t>
            </a:r>
          </a:p>
          <a:p>
            <a:pPr algn="just"/>
            <a:endParaRPr lang="en-MY" dirty="0"/>
          </a:p>
        </p:txBody>
      </p:sp>
    </p:spTree>
    <p:extLst>
      <p:ext uri="{BB962C8B-B14F-4D97-AF65-F5344CB8AC3E}">
        <p14:creationId xmlns:p14="http://schemas.microsoft.com/office/powerpoint/2010/main" val="425947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9C8CD-A2B2-6601-593C-720DC790AFA4}"/>
              </a:ext>
            </a:extLst>
          </p:cNvPr>
          <p:cNvSpPr>
            <a:spLocks noGrp="1"/>
          </p:cNvSpPr>
          <p:nvPr>
            <p:ph type="title"/>
          </p:nvPr>
        </p:nvSpPr>
        <p:spPr>
          <a:xfrm>
            <a:off x="1141413" y="452388"/>
            <a:ext cx="9905998" cy="1212784"/>
          </a:xfrm>
        </p:spPr>
        <p:txBody>
          <a:bodyPr/>
          <a:lstStyle/>
          <a:p>
            <a:r>
              <a:rPr lang="en-US" dirty="0"/>
              <a:t>Standard of Care…</a:t>
            </a:r>
            <a:endParaRPr lang="en-MY" dirty="0"/>
          </a:p>
        </p:txBody>
      </p:sp>
      <p:sp>
        <p:nvSpPr>
          <p:cNvPr id="3" name="Content Placeholder 2">
            <a:extLst>
              <a:ext uri="{FF2B5EF4-FFF2-40B4-BE49-F238E27FC236}">
                <a16:creationId xmlns:a16="http://schemas.microsoft.com/office/drawing/2014/main" id="{112DED52-D50A-F7D0-3B3D-2E683B20D923}"/>
              </a:ext>
            </a:extLst>
          </p:cNvPr>
          <p:cNvSpPr>
            <a:spLocks noGrp="1"/>
          </p:cNvSpPr>
          <p:nvPr>
            <p:ph idx="1"/>
          </p:nvPr>
        </p:nvSpPr>
        <p:spPr>
          <a:xfrm>
            <a:off x="1141412" y="1665172"/>
            <a:ext cx="9905999" cy="4126029"/>
          </a:xfrm>
        </p:spPr>
        <p:txBody>
          <a:bodyPr>
            <a:normAutofit lnSpcReduction="10000"/>
          </a:bodyPr>
          <a:lstStyle/>
          <a:p>
            <a:r>
              <a:rPr lang="en-US" i="1" u="sng" dirty="0"/>
              <a:t>Rogers v Whitaker (Australia 1992) </a:t>
            </a:r>
            <a:r>
              <a:rPr lang="en-US" dirty="0"/>
              <a:t> - </a:t>
            </a:r>
            <a:r>
              <a:rPr lang="en-US" i="1" dirty="0"/>
              <a:t>the standard of care should vary according to whether the issue involves diagnosis, treatment or advise – as different cases raise varying difficulties/consideration. In </a:t>
            </a:r>
            <a:r>
              <a:rPr lang="en-US" i="1" u="sng" dirty="0"/>
              <a:t>diagnosis and treatment</a:t>
            </a:r>
            <a:r>
              <a:rPr lang="en-US" i="1" dirty="0"/>
              <a:t>, patient’s contribution is limited to providing symptoms and history; the doctor provides diagnosis and treatment according to his skill; the doctor plays the decisive role. On the provision of </a:t>
            </a:r>
            <a:r>
              <a:rPr lang="en-US" i="1" u="sng" dirty="0"/>
              <a:t>advice</a:t>
            </a:r>
            <a:r>
              <a:rPr lang="en-US" i="1" dirty="0"/>
              <a:t>, the patient has the right to make the final decision on whether to undergo the treatment depending on the advice given, it is not a medical question or one that depends on the medical practice/standard – the test of a reasonable person in the patient’s position applies – patient centric test.     </a:t>
            </a:r>
            <a:endParaRPr lang="en-MY" i="1" u="sng" dirty="0"/>
          </a:p>
        </p:txBody>
      </p:sp>
    </p:spTree>
    <p:extLst>
      <p:ext uri="{BB962C8B-B14F-4D97-AF65-F5344CB8AC3E}">
        <p14:creationId xmlns:p14="http://schemas.microsoft.com/office/powerpoint/2010/main" val="1592687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6A9F2-EA2C-AC44-23BD-7D1C88F16B05}"/>
              </a:ext>
            </a:extLst>
          </p:cNvPr>
          <p:cNvSpPr>
            <a:spLocks noGrp="1"/>
          </p:cNvSpPr>
          <p:nvPr>
            <p:ph type="title"/>
          </p:nvPr>
        </p:nvSpPr>
        <p:spPr>
          <a:xfrm>
            <a:off x="1141413" y="250258"/>
            <a:ext cx="9905998" cy="1058778"/>
          </a:xfrm>
        </p:spPr>
        <p:txBody>
          <a:bodyPr/>
          <a:lstStyle/>
          <a:p>
            <a:r>
              <a:rPr lang="en-US" dirty="0"/>
              <a:t>standard of care…</a:t>
            </a:r>
            <a:endParaRPr lang="en-MY" dirty="0"/>
          </a:p>
        </p:txBody>
      </p:sp>
      <p:sp>
        <p:nvSpPr>
          <p:cNvPr id="3" name="Content Placeholder 2">
            <a:extLst>
              <a:ext uri="{FF2B5EF4-FFF2-40B4-BE49-F238E27FC236}">
                <a16:creationId xmlns:a16="http://schemas.microsoft.com/office/drawing/2014/main" id="{E8179463-82BC-D2BD-6BD0-28B27DFFE08F}"/>
              </a:ext>
            </a:extLst>
          </p:cNvPr>
          <p:cNvSpPr>
            <a:spLocks noGrp="1"/>
          </p:cNvSpPr>
          <p:nvPr>
            <p:ph idx="1"/>
          </p:nvPr>
        </p:nvSpPr>
        <p:spPr>
          <a:xfrm>
            <a:off x="1141412" y="1174282"/>
            <a:ext cx="9905999" cy="5303520"/>
          </a:xfrm>
        </p:spPr>
        <p:txBody>
          <a:bodyPr>
            <a:normAutofit fontScale="25000" lnSpcReduction="20000"/>
          </a:bodyPr>
          <a:lstStyle/>
          <a:p>
            <a:pPr marL="0" indent="0">
              <a:buNone/>
            </a:pPr>
            <a:r>
              <a:rPr lang="en-US" sz="9600" i="1" dirty="0">
                <a:latin typeface="+mj-lt"/>
                <a:ea typeface="Times New Roman" panose="02020603050405020304" pitchFamily="18" charset="0"/>
                <a:cs typeface="Times New Roman" panose="02020603050405020304" pitchFamily="18" charset="0"/>
              </a:rPr>
              <a:t>Foo </a:t>
            </a:r>
            <a:r>
              <a:rPr lang="en-US" sz="9600" i="1" dirty="0" err="1">
                <a:latin typeface="+mj-lt"/>
                <a:ea typeface="Times New Roman" panose="02020603050405020304" pitchFamily="18" charset="0"/>
                <a:cs typeface="Times New Roman" panose="02020603050405020304" pitchFamily="18" charset="0"/>
              </a:rPr>
              <a:t>Fio</a:t>
            </a:r>
            <a:r>
              <a:rPr lang="en-US" sz="9600" i="1" dirty="0">
                <a:latin typeface="+mj-lt"/>
                <a:ea typeface="Times New Roman" panose="02020603050405020304" pitchFamily="18" charset="0"/>
                <a:cs typeface="Times New Roman" panose="02020603050405020304" pitchFamily="18" charset="0"/>
              </a:rPr>
              <a:t> Na  v  Dr Soo Fook Mun  </a:t>
            </a:r>
            <a:r>
              <a:rPr lang="en-US" sz="9600" dirty="0">
                <a:latin typeface="+mj-lt"/>
                <a:ea typeface="Times New Roman" panose="02020603050405020304" pitchFamily="18" charset="0"/>
                <a:cs typeface="Times New Roman" panose="02020603050405020304" pitchFamily="18" charset="0"/>
              </a:rPr>
              <a:t>[2007] 1 MLJ 593 - FC  adopted </a:t>
            </a:r>
            <a:r>
              <a:rPr lang="en-US" sz="9600" i="1" dirty="0">
                <a:latin typeface="+mj-lt"/>
                <a:ea typeface="Times New Roman" panose="02020603050405020304" pitchFamily="18" charset="0"/>
                <a:cs typeface="Times New Roman" panose="02020603050405020304" pitchFamily="18" charset="0"/>
              </a:rPr>
              <a:t>Rogers v Whitaker – </a:t>
            </a:r>
            <a:r>
              <a:rPr lang="en-US" sz="9600" dirty="0">
                <a:latin typeface="+mj-lt"/>
                <a:ea typeface="Times New Roman" panose="02020603050405020304" pitchFamily="18" charset="0"/>
                <a:cs typeface="Times New Roman" panose="02020603050405020304" pitchFamily="18" charset="0"/>
              </a:rPr>
              <a:t>but the issue there was on provision of advice, not diagnosis or treatment. This led to two  interpretations of </a:t>
            </a:r>
            <a:r>
              <a:rPr lang="en-US" sz="9600" i="1" dirty="0">
                <a:latin typeface="+mj-lt"/>
                <a:ea typeface="Times New Roman" panose="02020603050405020304" pitchFamily="18" charset="0"/>
                <a:cs typeface="Times New Roman" panose="02020603050405020304" pitchFamily="18" charset="0"/>
              </a:rPr>
              <a:t>Foo </a:t>
            </a:r>
            <a:r>
              <a:rPr lang="en-US" sz="9600" i="1" dirty="0" err="1">
                <a:latin typeface="+mj-lt"/>
                <a:ea typeface="Times New Roman" panose="02020603050405020304" pitchFamily="18" charset="0"/>
                <a:cs typeface="Times New Roman" panose="02020603050405020304" pitchFamily="18" charset="0"/>
              </a:rPr>
              <a:t>Fio</a:t>
            </a:r>
            <a:r>
              <a:rPr lang="en-US" sz="9600" i="1" dirty="0">
                <a:latin typeface="+mj-lt"/>
                <a:ea typeface="Times New Roman" panose="02020603050405020304" pitchFamily="18" charset="0"/>
                <a:cs typeface="Times New Roman" panose="02020603050405020304" pitchFamily="18" charset="0"/>
              </a:rPr>
              <a:t> Na </a:t>
            </a:r>
            <a:r>
              <a:rPr lang="en-US" sz="9600" dirty="0">
                <a:latin typeface="+mj-lt"/>
                <a:ea typeface="Times New Roman" panose="02020603050405020304" pitchFamily="18" charset="0"/>
                <a:cs typeface="Times New Roman" panose="02020603050405020304" pitchFamily="18" charset="0"/>
              </a:rPr>
              <a:t>and whether </a:t>
            </a:r>
            <a:r>
              <a:rPr lang="en-US" sz="9600" i="1" dirty="0">
                <a:latin typeface="+mj-lt"/>
                <a:ea typeface="Times New Roman" panose="02020603050405020304" pitchFamily="18" charset="0"/>
                <a:cs typeface="Times New Roman" panose="02020603050405020304" pitchFamily="18" charset="0"/>
              </a:rPr>
              <a:t>Bolam test </a:t>
            </a:r>
            <a:r>
              <a:rPr lang="en-US" sz="9600" dirty="0">
                <a:latin typeface="+mj-lt"/>
                <a:ea typeface="Times New Roman" panose="02020603050405020304" pitchFamily="18" charset="0"/>
                <a:cs typeface="Times New Roman" panose="02020603050405020304" pitchFamily="18" charset="0"/>
              </a:rPr>
              <a:t>is no longer applicable. Uncertainty in law.  </a:t>
            </a:r>
          </a:p>
          <a:p>
            <a:pPr marL="0" indent="0">
              <a:buNone/>
            </a:pPr>
            <a:endParaRPr lang="en-US" sz="9600" dirty="0">
              <a:latin typeface="+mj-lt"/>
              <a:ea typeface="Times New Roman" panose="02020603050405020304" pitchFamily="18" charset="0"/>
              <a:cs typeface="Times New Roman" panose="02020603050405020304" pitchFamily="18" charset="0"/>
            </a:endParaRPr>
          </a:p>
          <a:p>
            <a:pPr marL="0" indent="0">
              <a:buNone/>
            </a:pPr>
            <a:r>
              <a:rPr lang="en-US" sz="9600" i="1" dirty="0" err="1">
                <a:latin typeface="+mj-lt"/>
                <a:ea typeface="Times New Roman" panose="02020603050405020304" pitchFamily="18" charset="0"/>
                <a:cs typeface="Times New Roman" panose="02020603050405020304" pitchFamily="18" charset="0"/>
              </a:rPr>
              <a:t>Zulhasnimar</a:t>
            </a:r>
            <a:r>
              <a:rPr lang="en-US" sz="9600" i="1" dirty="0">
                <a:latin typeface="+mj-lt"/>
                <a:ea typeface="Times New Roman" panose="02020603050405020304" pitchFamily="18" charset="0"/>
                <a:cs typeface="Times New Roman" panose="02020603050405020304" pitchFamily="18" charset="0"/>
              </a:rPr>
              <a:t> </a:t>
            </a:r>
            <a:r>
              <a:rPr lang="en-US" sz="9600" i="1" dirty="0" err="1">
                <a:latin typeface="+mj-lt"/>
                <a:ea typeface="Times New Roman" panose="02020603050405020304" pitchFamily="18" charset="0"/>
                <a:cs typeface="Times New Roman" panose="02020603050405020304" pitchFamily="18" charset="0"/>
              </a:rPr>
              <a:t>bt</a:t>
            </a:r>
            <a:r>
              <a:rPr lang="en-US" sz="9600" i="1" dirty="0">
                <a:latin typeface="+mj-lt"/>
                <a:ea typeface="Times New Roman" panose="02020603050405020304" pitchFamily="18" charset="0"/>
                <a:cs typeface="Times New Roman" panose="02020603050405020304" pitchFamily="18" charset="0"/>
              </a:rPr>
              <a:t> Hasan </a:t>
            </a:r>
            <a:r>
              <a:rPr lang="en-US" sz="9600" i="1" dirty="0" err="1">
                <a:latin typeface="+mj-lt"/>
                <a:ea typeface="Times New Roman" panose="02020603050405020304" pitchFamily="18" charset="0"/>
                <a:cs typeface="Times New Roman" panose="02020603050405020304" pitchFamily="18" charset="0"/>
              </a:rPr>
              <a:t>Basri</a:t>
            </a:r>
            <a:r>
              <a:rPr lang="en-US" sz="9600" i="1" dirty="0">
                <a:latin typeface="+mj-lt"/>
                <a:ea typeface="Times New Roman" panose="02020603050405020304" pitchFamily="18" charset="0"/>
                <a:cs typeface="Times New Roman" panose="02020603050405020304" pitchFamily="18" charset="0"/>
              </a:rPr>
              <a:t> &amp; Anor  v  Dr </a:t>
            </a:r>
            <a:r>
              <a:rPr lang="en-US" sz="9600" i="1" dirty="0" err="1">
                <a:latin typeface="+mj-lt"/>
                <a:ea typeface="Times New Roman" panose="02020603050405020304" pitchFamily="18" charset="0"/>
                <a:cs typeface="Times New Roman" panose="02020603050405020304" pitchFamily="18" charset="0"/>
              </a:rPr>
              <a:t>Kuppu</a:t>
            </a:r>
            <a:r>
              <a:rPr lang="en-US" sz="9600" i="1" dirty="0">
                <a:latin typeface="+mj-lt"/>
                <a:ea typeface="Times New Roman" panose="02020603050405020304" pitchFamily="18" charset="0"/>
                <a:cs typeface="Times New Roman" panose="02020603050405020304" pitchFamily="18" charset="0"/>
              </a:rPr>
              <a:t> </a:t>
            </a:r>
            <a:r>
              <a:rPr lang="en-US" sz="9600" i="1" dirty="0" err="1">
                <a:latin typeface="+mj-lt"/>
                <a:ea typeface="Times New Roman" panose="02020603050405020304" pitchFamily="18" charset="0"/>
                <a:cs typeface="Times New Roman" panose="02020603050405020304" pitchFamily="18" charset="0"/>
              </a:rPr>
              <a:t>Velumani</a:t>
            </a:r>
            <a:r>
              <a:rPr lang="en-US" sz="9600" i="1" dirty="0">
                <a:latin typeface="+mj-lt"/>
                <a:ea typeface="Times New Roman" panose="02020603050405020304" pitchFamily="18" charset="0"/>
                <a:cs typeface="Times New Roman" panose="02020603050405020304" pitchFamily="18" charset="0"/>
              </a:rPr>
              <a:t> P &amp; </a:t>
            </a:r>
            <a:r>
              <a:rPr lang="en-US" sz="9600" i="1" dirty="0" err="1">
                <a:latin typeface="+mj-lt"/>
                <a:ea typeface="Times New Roman" panose="02020603050405020304" pitchFamily="18" charset="0"/>
                <a:cs typeface="Times New Roman" panose="02020603050405020304" pitchFamily="18" charset="0"/>
              </a:rPr>
              <a:t>Ors</a:t>
            </a:r>
            <a:r>
              <a:rPr lang="en-US" sz="9600" i="1" dirty="0">
                <a:latin typeface="+mj-lt"/>
                <a:ea typeface="Times New Roman" panose="02020603050405020304" pitchFamily="18" charset="0"/>
                <a:cs typeface="Times New Roman" panose="02020603050405020304" pitchFamily="18" charset="0"/>
              </a:rPr>
              <a:t>  </a:t>
            </a:r>
            <a:r>
              <a:rPr lang="en-US" sz="9600" u="sng" dirty="0">
                <a:latin typeface="+mj-lt"/>
                <a:ea typeface="Times New Roman" panose="02020603050405020304" pitchFamily="18" charset="0"/>
                <a:cs typeface="Times New Roman" panose="02020603050405020304" pitchFamily="18" charset="0"/>
              </a:rPr>
              <a:t>[2017] </a:t>
            </a:r>
            <a:r>
              <a:rPr lang="en-US" sz="9600" dirty="0">
                <a:latin typeface="+mj-lt"/>
                <a:ea typeface="Times New Roman" panose="02020603050405020304" pitchFamily="18" charset="0"/>
                <a:cs typeface="Times New Roman" panose="02020603050405020304" pitchFamily="18" charset="0"/>
              </a:rPr>
              <a:t>5 MLJ 438, FC cleared the uncertainty. Court   held the law as follows:</a:t>
            </a:r>
          </a:p>
          <a:p>
            <a:r>
              <a:rPr lang="en-US" sz="9600" i="1" u="sng" dirty="0">
                <a:effectLst/>
                <a:latin typeface="+mj-lt"/>
                <a:ea typeface="Times New Roman" panose="02020603050405020304" pitchFamily="18" charset="0"/>
                <a:cs typeface="Times New Roman" panose="02020603050405020304" pitchFamily="18" charset="0"/>
              </a:rPr>
              <a:t>diagnosis and treatment</a:t>
            </a:r>
            <a:r>
              <a:rPr lang="en-US" sz="9600" i="1" dirty="0">
                <a:effectLst/>
                <a:latin typeface="+mj-lt"/>
                <a:ea typeface="Times New Roman" panose="02020603050405020304" pitchFamily="18" charset="0"/>
                <a:cs typeface="Times New Roman" panose="02020603050405020304" pitchFamily="18" charset="0"/>
              </a:rPr>
              <a:t> </a:t>
            </a:r>
            <a:r>
              <a:rPr lang="en-US" sz="9600" dirty="0">
                <a:effectLst/>
                <a:latin typeface="+mj-lt"/>
                <a:ea typeface="Times New Roman" panose="02020603050405020304" pitchFamily="18" charset="0"/>
                <a:cs typeface="Times New Roman" panose="02020603050405020304" pitchFamily="18" charset="0"/>
              </a:rPr>
              <a:t>- a doctor is negligent when he failed to act in accordance with the practice of reasonably competent and responsible medical practitioners </a:t>
            </a:r>
            <a:r>
              <a:rPr lang="en-US" sz="9600" u="sng" dirty="0">
                <a:effectLst/>
                <a:latin typeface="+mj-lt"/>
                <a:ea typeface="Times New Roman" panose="02020603050405020304" pitchFamily="18" charset="0"/>
                <a:cs typeface="Times New Roman" panose="02020603050405020304" pitchFamily="18" charset="0"/>
              </a:rPr>
              <a:t>PROVIDED</a:t>
            </a:r>
            <a:r>
              <a:rPr lang="en-US" sz="9600" dirty="0">
                <a:effectLst/>
                <a:latin typeface="+mj-lt"/>
                <a:ea typeface="Times New Roman" panose="02020603050405020304" pitchFamily="18" charset="0"/>
                <a:cs typeface="Times New Roman" panose="02020603050405020304" pitchFamily="18" charset="0"/>
              </a:rPr>
              <a:t> that the practice is   logical, reasonable, respectable , stands up to logical analysis by the court </a:t>
            </a:r>
            <a:r>
              <a:rPr lang="en-US" sz="9600" i="1" u="sng" dirty="0">
                <a:effectLst/>
                <a:latin typeface="+mj-lt"/>
                <a:ea typeface="Times New Roman" panose="02020603050405020304" pitchFamily="18" charset="0"/>
                <a:cs typeface="Times New Roman" panose="02020603050405020304" pitchFamily="18" charset="0"/>
              </a:rPr>
              <a:t>(Bolam subject to Bolitho qualifications)</a:t>
            </a:r>
            <a:r>
              <a:rPr lang="en-US" sz="9600" i="1" dirty="0">
                <a:effectLst/>
                <a:latin typeface="+mj-lt"/>
                <a:ea typeface="Times New Roman" panose="02020603050405020304" pitchFamily="18" charset="0"/>
                <a:cs typeface="Times New Roman" panose="02020603050405020304" pitchFamily="18" charset="0"/>
              </a:rPr>
              <a:t> </a:t>
            </a:r>
            <a:r>
              <a:rPr lang="en-US" sz="9600" i="1" dirty="0" err="1">
                <a:effectLst/>
                <a:latin typeface="+mj-lt"/>
                <a:ea typeface="Times New Roman" panose="02020603050405020304" pitchFamily="18" charset="0"/>
                <a:cs typeface="Times New Roman" panose="02020603050405020304" pitchFamily="18" charset="0"/>
              </a:rPr>
              <a:t>i.e</a:t>
            </a:r>
            <a:r>
              <a:rPr lang="en-US" sz="9600" i="1" dirty="0">
                <a:effectLst/>
                <a:latin typeface="+mj-lt"/>
                <a:ea typeface="Times New Roman" panose="02020603050405020304" pitchFamily="18" charset="0"/>
                <a:cs typeface="Times New Roman" panose="02020603050405020304" pitchFamily="18" charset="0"/>
              </a:rPr>
              <a:t> </a:t>
            </a:r>
            <a:r>
              <a:rPr lang="en-US" sz="9600" dirty="0">
                <a:effectLst/>
                <a:latin typeface="+mj-lt"/>
                <a:ea typeface="Times New Roman" panose="02020603050405020304" pitchFamily="18" charset="0"/>
                <a:cs typeface="Times New Roman" panose="02020603050405020304" pitchFamily="18" charset="0"/>
              </a:rPr>
              <a:t>doctor centric test but still subject to court’s scrutiny</a:t>
            </a:r>
            <a:r>
              <a:rPr lang="en-US" sz="9600" i="1" dirty="0">
                <a:effectLst/>
                <a:latin typeface="+mj-lt"/>
                <a:ea typeface="Times New Roman" panose="02020603050405020304" pitchFamily="18" charset="0"/>
                <a:cs typeface="Times New Roman" panose="02020603050405020304" pitchFamily="18" charset="0"/>
              </a:rPr>
              <a:t>.</a:t>
            </a:r>
            <a:endParaRPr lang="en-MY" sz="9600" dirty="0">
              <a:effectLst/>
              <a:latin typeface="+mj-lt"/>
              <a:ea typeface="Times New Roman" panose="02020603050405020304" pitchFamily="18" charset="0"/>
              <a:cs typeface="Times New Roman" panose="02020603050405020304" pitchFamily="18" charset="0"/>
            </a:endParaRPr>
          </a:p>
          <a:p>
            <a:endParaRPr lang="en-MY" dirty="0"/>
          </a:p>
        </p:txBody>
      </p:sp>
    </p:spTree>
    <p:extLst>
      <p:ext uri="{BB962C8B-B14F-4D97-AF65-F5344CB8AC3E}">
        <p14:creationId xmlns:p14="http://schemas.microsoft.com/office/powerpoint/2010/main" val="156551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2B0A-5332-0876-9F12-4C6DD3EAD307}"/>
              </a:ext>
            </a:extLst>
          </p:cNvPr>
          <p:cNvSpPr>
            <a:spLocks noGrp="1"/>
          </p:cNvSpPr>
          <p:nvPr>
            <p:ph type="title"/>
          </p:nvPr>
        </p:nvSpPr>
        <p:spPr>
          <a:xfrm>
            <a:off x="1141413" y="115504"/>
            <a:ext cx="9905998" cy="644892"/>
          </a:xfrm>
        </p:spPr>
        <p:txBody>
          <a:bodyPr/>
          <a:lstStyle/>
          <a:p>
            <a:r>
              <a:rPr lang="en-US" dirty="0"/>
              <a:t>…</a:t>
            </a:r>
            <a:endParaRPr lang="en-MY" dirty="0"/>
          </a:p>
        </p:txBody>
      </p:sp>
      <p:sp>
        <p:nvSpPr>
          <p:cNvPr id="3" name="Content Placeholder 2">
            <a:extLst>
              <a:ext uri="{FF2B5EF4-FFF2-40B4-BE49-F238E27FC236}">
                <a16:creationId xmlns:a16="http://schemas.microsoft.com/office/drawing/2014/main" id="{679AA2A4-D160-AA76-1164-5B87F39C1E7B}"/>
              </a:ext>
            </a:extLst>
          </p:cNvPr>
          <p:cNvSpPr>
            <a:spLocks noGrp="1"/>
          </p:cNvSpPr>
          <p:nvPr>
            <p:ph idx="1"/>
          </p:nvPr>
        </p:nvSpPr>
        <p:spPr>
          <a:xfrm>
            <a:off x="1141412" y="933652"/>
            <a:ext cx="9905999" cy="5496024"/>
          </a:xfrm>
        </p:spPr>
        <p:txBody>
          <a:bodyPr>
            <a:normAutofit fontScale="92500"/>
          </a:bodyPr>
          <a:lstStyle/>
          <a:p>
            <a:r>
              <a:rPr lang="en-US" sz="2800" i="1" u="sng" dirty="0">
                <a:effectLst/>
                <a:latin typeface="+mj-lt"/>
                <a:ea typeface="Calibri" panose="020F0502020204030204" pitchFamily="34" charset="0"/>
              </a:rPr>
              <a:t>advice</a:t>
            </a:r>
            <a:r>
              <a:rPr lang="en-US" sz="2800" dirty="0">
                <a:effectLst/>
                <a:latin typeface="+mj-lt"/>
                <a:ea typeface="Calibri" panose="020F0502020204030204" pitchFamily="34" charset="0"/>
              </a:rPr>
              <a:t> - the </a:t>
            </a:r>
            <a:r>
              <a:rPr lang="en-US" sz="2800" i="1" dirty="0">
                <a:effectLst/>
                <a:latin typeface="+mj-lt"/>
                <a:ea typeface="Calibri" panose="020F0502020204030204" pitchFamily="34" charset="0"/>
              </a:rPr>
              <a:t>Rogers v Whitaker </a:t>
            </a:r>
            <a:r>
              <a:rPr lang="en-US" sz="2800" dirty="0">
                <a:effectLst/>
                <a:latin typeface="+mj-lt"/>
                <a:ea typeface="Calibri" panose="020F0502020204030204" pitchFamily="34" charset="0"/>
              </a:rPr>
              <a:t>test applies </a:t>
            </a:r>
            <a:r>
              <a:rPr lang="en-US" sz="2800" dirty="0" err="1">
                <a:latin typeface="+mj-lt"/>
                <a:ea typeface="Calibri" panose="020F0502020204030204" pitchFamily="34" charset="0"/>
              </a:rPr>
              <a:t>i.e</a:t>
            </a:r>
            <a:r>
              <a:rPr lang="en-US" sz="2800" dirty="0">
                <a:latin typeface="+mj-lt"/>
                <a:ea typeface="Calibri" panose="020F0502020204030204" pitchFamily="34" charset="0"/>
              </a:rPr>
              <a:t> </a:t>
            </a:r>
            <a:r>
              <a:rPr lang="en-US" sz="2800" dirty="0">
                <a:effectLst/>
                <a:latin typeface="+mj-lt"/>
                <a:ea typeface="Calibri" panose="020F0502020204030204" pitchFamily="34" charset="0"/>
              </a:rPr>
              <a:t>court will decide whether the patient was properly advised</a:t>
            </a:r>
            <a:r>
              <a:rPr lang="en-US" sz="2800" dirty="0">
                <a:latin typeface="+mj-lt"/>
                <a:ea typeface="Calibri" panose="020F0502020204030204" pitchFamily="34" charset="0"/>
              </a:rPr>
              <a:t> </a:t>
            </a:r>
            <a:r>
              <a:rPr lang="en-US" sz="2800" dirty="0">
                <a:effectLst/>
                <a:latin typeface="+mj-lt"/>
                <a:ea typeface="Calibri" panose="020F0502020204030204" pitchFamily="34" charset="0"/>
              </a:rPr>
              <a:t>- patient centric test.</a:t>
            </a:r>
          </a:p>
          <a:p>
            <a:endParaRPr lang="en-US" sz="2800" dirty="0">
              <a:effectLst/>
              <a:latin typeface="+mj-lt"/>
              <a:ea typeface="Calibri" panose="020F0502020204030204" pitchFamily="34" charset="0"/>
            </a:endParaRPr>
          </a:p>
          <a:p>
            <a:pPr marL="0" indent="0">
              <a:buNone/>
            </a:pPr>
            <a:r>
              <a:rPr lang="en-US" sz="2800" u="sng" dirty="0">
                <a:latin typeface="+mj-lt"/>
                <a:ea typeface="Calibri" panose="020F0502020204030204" pitchFamily="34" charset="0"/>
              </a:rPr>
              <a:t>Why the different tests? </a:t>
            </a:r>
          </a:p>
          <a:p>
            <a:pPr marL="0" indent="0" algn="just">
              <a:buNone/>
            </a:pPr>
            <a:r>
              <a:rPr lang="en-US" sz="2800" dirty="0">
                <a:latin typeface="+mj-lt"/>
                <a:ea typeface="Calibri" panose="020F0502020204030204" pitchFamily="34" charset="0"/>
              </a:rPr>
              <a:t>Diagnosis and treatment are purely matters of medicine; there can   be genuine differences of opinion in the profession on diagnosis and treatment. The Court must recognize and accept the differences of opinion.  </a:t>
            </a:r>
          </a:p>
          <a:p>
            <a:pPr marL="0" indent="0" algn="just">
              <a:buNone/>
            </a:pPr>
            <a:endParaRPr lang="en-US" sz="2800" dirty="0">
              <a:latin typeface="+mj-lt"/>
              <a:ea typeface="Calibri" panose="020F0502020204030204" pitchFamily="34" charset="0"/>
            </a:endParaRPr>
          </a:p>
          <a:p>
            <a:pPr marL="0" indent="0" algn="just">
              <a:buNone/>
            </a:pPr>
            <a:r>
              <a:rPr lang="en-US" sz="2800" dirty="0"/>
              <a:t>See also </a:t>
            </a:r>
            <a:r>
              <a:rPr lang="en-US" sz="2800" i="1" dirty="0"/>
              <a:t>Dr </a:t>
            </a:r>
            <a:r>
              <a:rPr lang="en-US" sz="2800" i="1" dirty="0" err="1"/>
              <a:t>Premitha</a:t>
            </a:r>
            <a:r>
              <a:rPr lang="en-US" sz="2800" i="1" dirty="0"/>
              <a:t> Damodaran  v  GTK &amp; Anor </a:t>
            </a:r>
            <a:r>
              <a:rPr lang="en-US" sz="2800" dirty="0"/>
              <a:t>[2022] 3 MLJ 484, CA</a:t>
            </a:r>
            <a:r>
              <a:rPr lang="en-US" sz="2800" i="1" dirty="0"/>
              <a:t> </a:t>
            </a:r>
            <a:endParaRPr lang="en-MY" sz="2800" i="1" dirty="0"/>
          </a:p>
          <a:p>
            <a:pPr marL="0" indent="0" algn="just">
              <a:buNone/>
            </a:pPr>
            <a:endParaRPr lang="en-US" sz="2800" dirty="0">
              <a:latin typeface="+mj-lt"/>
              <a:ea typeface="Calibri" panose="020F0502020204030204" pitchFamily="34" charset="0"/>
            </a:endParaRPr>
          </a:p>
          <a:p>
            <a:pPr marL="0" indent="0" algn="just">
              <a:buNone/>
            </a:pPr>
            <a:endParaRPr lang="en-US" sz="2800" dirty="0">
              <a:effectLst/>
              <a:latin typeface="+mj-lt"/>
              <a:ea typeface="Calibri" panose="020F0502020204030204" pitchFamily="34" charset="0"/>
            </a:endParaRPr>
          </a:p>
          <a:p>
            <a:endParaRPr lang="en-US" sz="2800" dirty="0">
              <a:effectLst/>
              <a:latin typeface="+mj-lt"/>
              <a:ea typeface="Calibri" panose="020F0502020204030204" pitchFamily="34" charset="0"/>
            </a:endParaRPr>
          </a:p>
          <a:p>
            <a:pPr marL="0" indent="0">
              <a:buNone/>
            </a:pPr>
            <a:endParaRPr lang="en-US" sz="2800" dirty="0">
              <a:effectLst/>
              <a:latin typeface="+mj-lt"/>
              <a:ea typeface="Calibri" panose="020F0502020204030204" pitchFamily="34" charset="0"/>
            </a:endParaRPr>
          </a:p>
          <a:p>
            <a:endParaRPr lang="en-MY" sz="2800" dirty="0">
              <a:latin typeface="+mj-lt"/>
            </a:endParaRPr>
          </a:p>
        </p:txBody>
      </p:sp>
    </p:spTree>
    <p:extLst>
      <p:ext uri="{BB962C8B-B14F-4D97-AF65-F5344CB8AC3E}">
        <p14:creationId xmlns:p14="http://schemas.microsoft.com/office/powerpoint/2010/main" val="4047599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2C579-8CB0-6864-A235-3F03BAB2BAB0}"/>
              </a:ext>
            </a:extLst>
          </p:cNvPr>
          <p:cNvSpPr>
            <a:spLocks noGrp="1"/>
          </p:cNvSpPr>
          <p:nvPr>
            <p:ph type="title"/>
          </p:nvPr>
        </p:nvSpPr>
        <p:spPr>
          <a:xfrm>
            <a:off x="1141413" y="308008"/>
            <a:ext cx="9905998" cy="1010653"/>
          </a:xfrm>
        </p:spPr>
        <p:txBody>
          <a:bodyPr>
            <a:normAutofit/>
          </a:bodyPr>
          <a:lstStyle/>
          <a:p>
            <a:r>
              <a:rPr lang="en-US" dirty="0"/>
              <a:t>POTENTIAL DEFENDANTS – Private HOSPITAL </a:t>
            </a:r>
            <a:endParaRPr lang="en-MY" dirty="0"/>
          </a:p>
        </p:txBody>
      </p:sp>
      <p:sp>
        <p:nvSpPr>
          <p:cNvPr id="3" name="Content Placeholder 2">
            <a:extLst>
              <a:ext uri="{FF2B5EF4-FFF2-40B4-BE49-F238E27FC236}">
                <a16:creationId xmlns:a16="http://schemas.microsoft.com/office/drawing/2014/main" id="{4EC3FDA4-DD4A-DADF-A107-F5D7315937D3}"/>
              </a:ext>
            </a:extLst>
          </p:cNvPr>
          <p:cNvSpPr>
            <a:spLocks noGrp="1"/>
          </p:cNvSpPr>
          <p:nvPr>
            <p:ph idx="1"/>
          </p:nvPr>
        </p:nvSpPr>
        <p:spPr>
          <a:xfrm>
            <a:off x="1141412" y="1318662"/>
            <a:ext cx="9905999" cy="5231330"/>
          </a:xfrm>
        </p:spPr>
        <p:txBody>
          <a:bodyPr>
            <a:normAutofit fontScale="32500" lnSpcReduction="20000"/>
          </a:bodyPr>
          <a:lstStyle/>
          <a:p>
            <a:pPr algn="just"/>
            <a:r>
              <a:rPr lang="en-US" sz="7400" u="sng" dirty="0"/>
              <a:t>Doctors in private hospital </a:t>
            </a:r>
            <a:r>
              <a:rPr lang="en-US" sz="7400" dirty="0"/>
              <a:t>– check whether the doctor was an employee of the hospital  </a:t>
            </a:r>
            <a:r>
              <a:rPr lang="en-US" sz="7400" i="1" dirty="0"/>
              <a:t>(contract of service) </a:t>
            </a:r>
            <a:r>
              <a:rPr lang="en-US" sz="7400" dirty="0"/>
              <a:t>or an independent contractor </a:t>
            </a:r>
            <a:r>
              <a:rPr lang="en-US" sz="7400" i="1" dirty="0"/>
              <a:t>(contract for services)</a:t>
            </a:r>
            <a:r>
              <a:rPr lang="en-US" sz="7400" dirty="0"/>
              <a:t>. Examine the terms of the </a:t>
            </a:r>
            <a:r>
              <a:rPr lang="en-US" sz="7400" i="1" dirty="0"/>
              <a:t>‘employment agreement’. </a:t>
            </a:r>
          </a:p>
          <a:p>
            <a:pPr marL="0" indent="0" algn="just">
              <a:buNone/>
            </a:pPr>
            <a:endParaRPr lang="en-US" sz="7400" dirty="0"/>
          </a:p>
          <a:p>
            <a:pPr algn="just"/>
            <a:r>
              <a:rPr lang="en-US" sz="7400" dirty="0"/>
              <a:t>Vicarious liability does not apply if the doctor was an  independent contractor of the hospital </a:t>
            </a:r>
            <a:r>
              <a:rPr lang="en-US" sz="7400" dirty="0" err="1"/>
              <a:t>i.e</a:t>
            </a:r>
            <a:r>
              <a:rPr lang="en-US" sz="7400" dirty="0"/>
              <a:t> he is  not an employee. No agent-principal relationship and hospital cannot be made vicariously liable. </a:t>
            </a:r>
          </a:p>
          <a:p>
            <a:pPr algn="just"/>
            <a:endParaRPr lang="en-US" sz="7400" dirty="0"/>
          </a:p>
          <a:p>
            <a:pPr algn="just"/>
            <a:r>
              <a:rPr lang="en-US" sz="7400" dirty="0"/>
              <a:t>But the hospital can be made directly liable  for breach of their own duty as healthcare provider </a:t>
            </a:r>
            <a:r>
              <a:rPr lang="en-US" sz="7400" dirty="0" err="1"/>
              <a:t>e.g</a:t>
            </a:r>
            <a:r>
              <a:rPr lang="en-US" sz="7400" dirty="0"/>
              <a:t> for organizational/systems failure. </a:t>
            </a:r>
          </a:p>
          <a:p>
            <a:pPr marL="0" indent="0">
              <a:buNone/>
            </a:pPr>
            <a:r>
              <a:rPr lang="en-US" sz="7400" i="1" dirty="0"/>
              <a:t>Dr Kok Choong Seng  v.  Soo Cheng Lin </a:t>
            </a:r>
            <a:r>
              <a:rPr lang="en-US" sz="7400" dirty="0"/>
              <a:t> [2018] 1 MLJ 685, FC.</a:t>
            </a:r>
          </a:p>
          <a:p>
            <a:endParaRPr lang="en-US" sz="5900" dirty="0"/>
          </a:p>
          <a:p>
            <a:endParaRPr lang="en-MY" sz="2800" dirty="0"/>
          </a:p>
        </p:txBody>
      </p:sp>
    </p:spTree>
    <p:extLst>
      <p:ext uri="{BB962C8B-B14F-4D97-AF65-F5344CB8AC3E}">
        <p14:creationId xmlns:p14="http://schemas.microsoft.com/office/powerpoint/2010/main" val="2986217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1395-8EE7-2EC0-A8F2-AB31437DC8EB}"/>
              </a:ext>
            </a:extLst>
          </p:cNvPr>
          <p:cNvSpPr>
            <a:spLocks noGrp="1"/>
          </p:cNvSpPr>
          <p:nvPr>
            <p:ph type="title"/>
          </p:nvPr>
        </p:nvSpPr>
        <p:spPr>
          <a:xfrm>
            <a:off x="1141413" y="618518"/>
            <a:ext cx="9905998" cy="854147"/>
          </a:xfrm>
        </p:spPr>
        <p:txBody>
          <a:bodyPr/>
          <a:lstStyle/>
          <a:p>
            <a:r>
              <a:rPr lang="en-US" dirty="0"/>
              <a:t>POTENTIAL DEFENDANTS – GOVT HOSPITAL</a:t>
            </a:r>
            <a:endParaRPr lang="en-MY" dirty="0"/>
          </a:p>
        </p:txBody>
      </p:sp>
      <p:sp>
        <p:nvSpPr>
          <p:cNvPr id="3" name="Content Placeholder 2">
            <a:extLst>
              <a:ext uri="{FF2B5EF4-FFF2-40B4-BE49-F238E27FC236}">
                <a16:creationId xmlns:a16="http://schemas.microsoft.com/office/drawing/2014/main" id="{B64FE282-4143-67E7-40C1-171410094C17}"/>
              </a:ext>
            </a:extLst>
          </p:cNvPr>
          <p:cNvSpPr>
            <a:spLocks noGrp="1"/>
          </p:cNvSpPr>
          <p:nvPr>
            <p:ph idx="1"/>
          </p:nvPr>
        </p:nvSpPr>
        <p:spPr>
          <a:xfrm>
            <a:off x="1141412" y="1472665"/>
            <a:ext cx="9905999" cy="4985887"/>
          </a:xfrm>
        </p:spPr>
        <p:txBody>
          <a:bodyPr>
            <a:normAutofit fontScale="77500" lnSpcReduction="20000"/>
          </a:bodyPr>
          <a:lstStyle/>
          <a:p>
            <a:pPr algn="just"/>
            <a:r>
              <a:rPr lang="en-US" sz="3000" dirty="0"/>
              <a:t>Government doctors (specialist, MO, HO) are employees of the government: </a:t>
            </a:r>
            <a:r>
              <a:rPr lang="en-US" sz="3000" i="1" dirty="0"/>
              <a:t>agent – principal</a:t>
            </a:r>
            <a:r>
              <a:rPr lang="en-US" sz="3000" dirty="0"/>
              <a:t>. Vicarious liability applies. Government is liable for the negligence of their employees.</a:t>
            </a:r>
          </a:p>
          <a:p>
            <a:pPr algn="just"/>
            <a:r>
              <a:rPr lang="en-US" sz="3000" dirty="0"/>
              <a:t>The doctor(s) must be made defendant(s),  government also a defendant as the principal, for vicarious liability – paymaster. The employees concerned/tortfeasor MUST be made liable BEFORE the government can be made liable. Merely stating his name in the body of the statement of claim is not enough. Claim can be struck out if the servant/tortfeasor not made a defendant.</a:t>
            </a:r>
          </a:p>
          <a:p>
            <a:pPr algn="just"/>
            <a:endParaRPr lang="en-US" sz="3000" dirty="0"/>
          </a:p>
          <a:p>
            <a:pPr algn="just"/>
            <a:r>
              <a:rPr lang="en-US" sz="3000" i="1" dirty="0"/>
              <a:t>Kerajaan Malaysia &amp; </a:t>
            </a:r>
            <a:r>
              <a:rPr lang="en-US" sz="3000" i="1" dirty="0" err="1"/>
              <a:t>Ors</a:t>
            </a:r>
            <a:r>
              <a:rPr lang="en-US" sz="3000" i="1" dirty="0"/>
              <a:t>  v. Lay Kee Tee &amp; </a:t>
            </a:r>
            <a:r>
              <a:rPr lang="en-US" sz="3000" i="1" dirty="0" err="1"/>
              <a:t>Ors</a:t>
            </a:r>
            <a:r>
              <a:rPr lang="en-US" sz="3000" i="1" dirty="0"/>
              <a:t> </a:t>
            </a:r>
            <a:r>
              <a:rPr lang="en-US" sz="3000" dirty="0"/>
              <a:t>[2009] 1 MLJ 1, FC.</a:t>
            </a:r>
          </a:p>
          <a:p>
            <a:pPr algn="just"/>
            <a:r>
              <a:rPr lang="en-US" sz="3000" dirty="0"/>
              <a:t>Sec 5, 6 of the Government Proceedings Act 1956 </a:t>
            </a:r>
          </a:p>
          <a:p>
            <a:pPr algn="just"/>
            <a:r>
              <a:rPr lang="en-MY" sz="3200" i="1" dirty="0"/>
              <a:t>Kavitha a/p Krishnan &amp; Anor  v  Kerajaan Malaysia  [2014] 10 MLJ 586</a:t>
            </a:r>
            <a:endParaRPr lang="en-US" sz="3000" dirty="0"/>
          </a:p>
          <a:p>
            <a:pPr algn="just"/>
            <a:endParaRPr lang="en-US" sz="3000" dirty="0"/>
          </a:p>
          <a:p>
            <a:pPr marL="0" indent="0">
              <a:buNone/>
            </a:pPr>
            <a:endParaRPr lang="en-MY" dirty="0"/>
          </a:p>
        </p:txBody>
      </p:sp>
    </p:spTree>
    <p:extLst>
      <p:ext uri="{BB962C8B-B14F-4D97-AF65-F5344CB8AC3E}">
        <p14:creationId xmlns:p14="http://schemas.microsoft.com/office/powerpoint/2010/main" val="1807792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Gallery</Template>
  <TotalTime>1034</TotalTime>
  <Words>3219</Words>
  <Application>Microsoft Office PowerPoint</Application>
  <PresentationFormat>Widescreen</PresentationFormat>
  <Paragraphs>216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Aptos</vt:lpstr>
      <vt:lpstr>Arial</vt:lpstr>
      <vt:lpstr>Tw Cen MT</vt:lpstr>
      <vt:lpstr>Circuit</vt:lpstr>
      <vt:lpstr>Medical negligence – practice &amp; procedure</vt:lpstr>
      <vt:lpstr>Medical negligence claim</vt:lpstr>
      <vt:lpstr>Areas of dispute in medical negligence claims </vt:lpstr>
      <vt:lpstr>THE STANDARD OF CARE</vt:lpstr>
      <vt:lpstr>Standard of Care…</vt:lpstr>
      <vt:lpstr>standard of care…</vt:lpstr>
      <vt:lpstr>…</vt:lpstr>
      <vt:lpstr>POTENTIAL DEFENDANTS – Private HOSPITAL </vt:lpstr>
      <vt:lpstr>POTENTIAL DEFENDANTS – GOVT HOSPITAL</vt:lpstr>
      <vt:lpstr>Limitation Period</vt:lpstr>
      <vt:lpstr>PowerPoint Presentation</vt:lpstr>
      <vt:lpstr>Pleading </vt:lpstr>
      <vt:lpstr>Medical report AND MEDICAL RECORDS </vt:lpstr>
      <vt:lpstr>IMPORTANCE OF MEDICAL RECORDS</vt:lpstr>
      <vt:lpstr>PRE-ACTION DISCOVERY </vt:lpstr>
      <vt:lpstr>EXPERT REPORT</vt:lpstr>
      <vt:lpstr>EXPERT REPORT…</vt:lpstr>
      <vt:lpstr>PowerPoint Presentation</vt:lpstr>
      <vt:lpstr>The duty of expert witness</vt:lpstr>
      <vt:lpstr>Examination by opposite EXPERT </vt:lpstr>
      <vt:lpstr>CAUSATION – single or multiple causes</vt:lpstr>
      <vt:lpstr>Pre-trial steps</vt:lpstr>
      <vt:lpstr>Expert’s presence and role at trial</vt:lpstr>
      <vt:lpstr>DAMAGES</vt:lpstr>
      <vt:lpstr>damages</vt:lpstr>
      <vt:lpstr>Special damages</vt:lpstr>
      <vt:lpstr>Special damages… </vt:lpstr>
      <vt:lpstr>Costs of future care &amp; treatment </vt:lpstr>
      <vt:lpstr>Aggravated damages</vt:lpstr>
      <vt:lpstr>Aggravated damages – recent instances: </vt:lpstr>
      <vt:lpstr>e.G cases on aggravated damages</vt:lpstr>
      <vt:lpstr>ISSUES IN MEDICAL NEGLIGENCE CLAIMS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negligence – practice &amp; procedure</dc:title>
  <dc:creator>jayark2000@outlook.com</dc:creator>
  <cp:lastModifiedBy>Jayabalan Raman Kutty</cp:lastModifiedBy>
  <cp:revision>33</cp:revision>
  <cp:lastPrinted>2023-12-04T10:00:04Z</cp:lastPrinted>
  <dcterms:created xsi:type="dcterms:W3CDTF">2023-09-24T15:33:50Z</dcterms:created>
  <dcterms:modified xsi:type="dcterms:W3CDTF">2023-12-04T10:01:28Z</dcterms:modified>
</cp:coreProperties>
</file>